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r>
              <a:rPr lang="uk-UA" dirty="0" smtClean="0"/>
              <a:t>Суспільно – політичні течії та рухи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985664"/>
          </a:xfrm>
        </p:spPr>
        <p:txBody>
          <a:bodyPr>
            <a:noAutofit/>
          </a:bodyPr>
          <a:lstStyle/>
          <a:p>
            <a:r>
              <a:rPr lang="ru-RU" sz="1800" dirty="0" smtClean="0"/>
              <a:t>©Тарасов В.В.</a:t>
            </a:r>
          </a:p>
          <a:p>
            <a:r>
              <a:rPr lang="uk-UA" sz="1800" dirty="0"/>
              <a:t>в</a:t>
            </a:r>
            <a:r>
              <a:rPr lang="uk-UA" sz="1800" dirty="0" smtClean="0"/>
              <a:t>читель історії Серпневської ЗОШ І-ІІІ ступенів</a:t>
            </a:r>
          </a:p>
          <a:p>
            <a:r>
              <a:rPr lang="uk-UA" sz="1800" dirty="0" smtClean="0"/>
              <a:t>2010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8640"/>
            <a:ext cx="2516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9 </a:t>
            </a:r>
            <a:r>
              <a:rPr lang="ru-RU" dirty="0" err="1"/>
              <a:t>клас</a:t>
            </a:r>
            <a:r>
              <a:rPr lang="ru-RU" dirty="0"/>
              <a:t>. </a:t>
            </a:r>
            <a:r>
              <a:rPr lang="ru-RU" dirty="0" err="1"/>
              <a:t>Всесвітня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5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На матеріалі п.1.3 заповніть таблицю та визначте відмінності між програмними документами товариств декабристів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9936"/>
              </p:ext>
            </p:extLst>
          </p:nvPr>
        </p:nvGraphicFramePr>
        <p:xfrm>
          <a:off x="287524" y="1988840"/>
          <a:ext cx="86409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Руська правда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Конституція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Державний устрій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Ставлення до кріпосного права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Наділення селян землею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Демократичні</a:t>
                      </a:r>
                      <a:r>
                        <a:rPr lang="uk-UA" sz="2400" baseline="0" dirty="0" smtClean="0"/>
                        <a:t> свободи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Повстання декабристів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14 грудня 1825 р. – повстання в Петербурзі, організоване членами «Північного товариства».</a:t>
            </a:r>
          </a:p>
          <a:p>
            <a:r>
              <a:rPr lang="uk-UA" dirty="0" smtClean="0"/>
              <a:t>29 грудня повстання Чернігівського полку.</a:t>
            </a:r>
          </a:p>
          <a:p>
            <a:r>
              <a:rPr lang="uk-UA" dirty="0" smtClean="0"/>
              <a:t>Розправа царизму з декабристами.</a:t>
            </a:r>
            <a:endParaRPr lang="ru-RU" dirty="0"/>
          </a:p>
        </p:txBody>
      </p:sp>
      <p:pic>
        <p:nvPicPr>
          <p:cNvPr id="2050" name="Picture 2" descr="D:\Мои документи\Школа\Історія\9 клас\Наочність 9\Всесвітня історія\Французька революція\vosstan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50795"/>
            <a:ext cx="4343400" cy="28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8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Ідейні напрямки в суспільному русі </a:t>
            </a:r>
            <a:r>
              <a:rPr lang="uk-UA" dirty="0" err="1" smtClean="0"/>
              <a:t>росії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628800"/>
            <a:ext cx="30243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Консерватизм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1628800"/>
            <a:ext cx="24482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Радикалізм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1628800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Лібнралізм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2924944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С.</a:t>
            </a:r>
            <a:r>
              <a:rPr lang="uk-UA" dirty="0" err="1" smtClean="0">
                <a:solidFill>
                  <a:srgbClr val="FF0000"/>
                </a:solidFill>
              </a:rPr>
              <a:t>Уваров</a:t>
            </a:r>
            <a:endParaRPr lang="uk-UA" dirty="0" smtClean="0">
              <a:solidFill>
                <a:srgbClr val="FF0000"/>
              </a:solidFill>
            </a:endParaRP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Теорія офіційної народності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365104"/>
            <a:ext cx="288032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Принципи: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Самодержавство, </a:t>
            </a:r>
            <a:r>
              <a:rPr lang="uk-UA" dirty="0" err="1" smtClean="0">
                <a:solidFill>
                  <a:srgbClr val="FF0000"/>
                </a:solidFill>
              </a:rPr>
              <a:t>православ»я</a:t>
            </a:r>
            <a:r>
              <a:rPr lang="uk-UA" dirty="0" smtClean="0">
                <a:solidFill>
                  <a:srgbClr val="FF0000"/>
                </a:solidFill>
              </a:rPr>
              <a:t> , 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Народність.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Ідея єдності царя і народу.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35896" y="2924944"/>
            <a:ext cx="24482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О.Герцен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В.Бєлінський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924944"/>
            <a:ext cx="25922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Слов»янофіли</a:t>
            </a:r>
            <a:endParaRPr lang="uk-UA" dirty="0" smtClean="0">
              <a:solidFill>
                <a:srgbClr val="FF0000"/>
              </a:solidFill>
            </a:endParaRP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західники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4365104"/>
            <a:ext cx="259228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Шляхи подальшого розвитку Росії – свій особливий шлях або шляхом розвитку європейських країн.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О.Герцен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Теорія общинного соціалізму.</a:t>
            </a:r>
          </a:p>
          <a:p>
            <a:r>
              <a:rPr lang="uk-UA" dirty="0" smtClean="0"/>
              <a:t>Шлях переходу – народна революція або мирним шляхом.</a:t>
            </a:r>
            <a:endParaRPr lang="ru-RU" dirty="0"/>
          </a:p>
        </p:txBody>
      </p:sp>
      <p:pic>
        <p:nvPicPr>
          <p:cNvPr id="3074" name="Picture 2" descr="D:\Мои документи\Школа\Історія\9 клас\Наочність 9\Всесвітня історія\Французька революція\Герце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6022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8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Утопічний соціалізм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На основі п.4 §8 визначте основні ідеї соціалістів утопістів.</a:t>
            </a:r>
          </a:p>
          <a:p>
            <a:r>
              <a:rPr lang="uk-UA" dirty="0" smtClean="0"/>
              <a:t>Чому ідеї були утопічними.?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607668" cy="462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6136" y="63813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Шарль </a:t>
            </a:r>
            <a:r>
              <a:rPr lang="uk-UA" dirty="0" err="1" smtClean="0"/>
              <a:t>Фур»є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0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Які суспільно – політичні рухи та течії виникли в І половині ХІХ століття?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5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Читати </a:t>
            </a:r>
            <a:r>
              <a:rPr lang="uk-UA" smtClean="0"/>
              <a:t>§8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Розкрити причини виникнення суспільно – політичних рухів у Росії та Європі;</a:t>
            </a:r>
          </a:p>
          <a:p>
            <a:r>
              <a:rPr lang="uk-UA" dirty="0" smtClean="0"/>
              <a:t>Розкрити особливості декабристського руху в Росії та утопічного соціалізму; </a:t>
            </a:r>
          </a:p>
          <a:p>
            <a:r>
              <a:rPr lang="uk-UA" dirty="0" smtClean="0"/>
              <a:t>вчитися встановлювати </a:t>
            </a:r>
            <a:r>
              <a:rPr lang="uk-UA" dirty="0" err="1" smtClean="0"/>
              <a:t>причинно</a:t>
            </a:r>
            <a:r>
              <a:rPr lang="uk-UA" dirty="0" smtClean="0"/>
              <a:t> – наслідкові </a:t>
            </a:r>
            <a:r>
              <a:rPr lang="uk-UA" dirty="0" err="1" smtClean="0"/>
              <a:t>зв»язки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 smtClean="0"/>
              <a:t>Позитивно та толерантно ставитися до діячів суспільного руху, небайдужих до майбутнього своєї країни.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6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88296" cy="4724400"/>
          </a:xfrm>
        </p:spPr>
        <p:txBody>
          <a:bodyPr>
            <a:normAutofit/>
          </a:bodyPr>
          <a:lstStyle/>
          <a:p>
            <a:r>
              <a:rPr lang="uk-UA" dirty="0" smtClean="0"/>
              <a:t>Опорні поняття:</a:t>
            </a:r>
          </a:p>
          <a:p>
            <a:r>
              <a:rPr lang="uk-UA" dirty="0" smtClean="0"/>
              <a:t>Декабристи;</a:t>
            </a:r>
          </a:p>
          <a:p>
            <a:r>
              <a:rPr lang="uk-UA" dirty="0" err="1" smtClean="0"/>
              <a:t>Слов»янофіли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Західники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Утопічний соціалізм.</a:t>
            </a:r>
            <a:endParaRPr lang="uk-UA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707632" cy="4724400"/>
          </a:xfrm>
        </p:spPr>
        <p:txBody>
          <a:bodyPr>
            <a:normAutofit/>
          </a:bodyPr>
          <a:lstStyle/>
          <a:p>
            <a:r>
              <a:rPr lang="uk-UA" dirty="0" smtClean="0"/>
              <a:t>Опорні дати:</a:t>
            </a:r>
          </a:p>
          <a:p>
            <a:r>
              <a:rPr lang="uk-UA" dirty="0" smtClean="0"/>
              <a:t>1816р. – створення «Союзу порятунку»;</a:t>
            </a:r>
          </a:p>
          <a:p>
            <a:r>
              <a:rPr lang="uk-UA" dirty="0" smtClean="0"/>
              <a:t>1818р. – створення «Союзу благоденства»;</a:t>
            </a:r>
          </a:p>
          <a:p>
            <a:r>
              <a:rPr lang="uk-UA" dirty="0" smtClean="0"/>
              <a:t>14 грудня 1825 р. – повстання декабристів;</a:t>
            </a:r>
          </a:p>
          <a:p>
            <a:r>
              <a:rPr lang="uk-UA" dirty="0" smtClean="0"/>
              <a:t>29 грудня 1826 р. – повстання Чернігівського полку.</a:t>
            </a:r>
          </a:p>
        </p:txBody>
      </p:sp>
    </p:spTree>
    <p:extLst>
      <p:ext uri="{BB962C8B-B14F-4D97-AF65-F5344CB8AC3E}">
        <p14:creationId xmlns:p14="http://schemas.microsoft.com/office/powerpoint/2010/main" val="34900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Суспільно – політичні течії та рухи в Росії.</a:t>
            </a:r>
          </a:p>
          <a:p>
            <a:r>
              <a:rPr lang="uk-UA" dirty="0" smtClean="0"/>
              <a:t>Політичні репресії. О.Герцен.</a:t>
            </a:r>
          </a:p>
          <a:p>
            <a:r>
              <a:rPr lang="uk-UA" dirty="0" err="1" smtClean="0"/>
              <a:t>Слов»янофіли</a:t>
            </a:r>
            <a:r>
              <a:rPr lang="uk-UA" dirty="0" smtClean="0"/>
              <a:t> та західники.</a:t>
            </a:r>
          </a:p>
          <a:p>
            <a:r>
              <a:rPr lang="uk-UA" dirty="0" smtClean="0"/>
              <a:t>Суспільно – політична думка Європи.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9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Вищі органи влади Російської імперії</a:t>
            </a:r>
            <a:endParaRPr lang="ru-RU" dirty="0"/>
          </a:p>
        </p:txBody>
      </p:sp>
      <p:pic>
        <p:nvPicPr>
          <p:cNvPr id="1026" name="Picture 2" descr="D:\Мои документи\Школа\Історія\9 клас\Наочність 9\Всесвітня історія\Французька революція\331px-Alex_I_Russ_uni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286" y="1412776"/>
            <a:ext cx="259072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187624" y="1556792"/>
            <a:ext cx="39604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ІМПЕРАТОР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996952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СИНОД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Вища духовна установа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2996952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СЕНАТ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Вища судова інстанція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5013176"/>
            <a:ext cx="237626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ДЕРЖАВНА РАДА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Законодавчий орган при імператору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5013176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МІНІСТЕРСТВА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>
            <a:stCxn id="7" idx="2"/>
          </p:cNvCxnSpPr>
          <p:nvPr/>
        </p:nvCxnSpPr>
        <p:spPr>
          <a:xfrm flipH="1">
            <a:off x="2195736" y="2204864"/>
            <a:ext cx="97210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</p:cNvCxnSpPr>
          <p:nvPr/>
        </p:nvCxnSpPr>
        <p:spPr>
          <a:xfrm>
            <a:off x="3167844" y="2204864"/>
            <a:ext cx="90010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 flipH="1">
            <a:off x="2555776" y="2204864"/>
            <a:ext cx="612068" cy="2736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>
            <a:off x="3167844" y="2204864"/>
            <a:ext cx="612068" cy="2808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44208" y="63093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Олександр 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6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Становий поділ населення </a:t>
            </a:r>
            <a:r>
              <a:rPr lang="uk-UA" dirty="0" err="1" smtClean="0"/>
              <a:t>росії</a:t>
            </a:r>
            <a:r>
              <a:rPr lang="uk-UA" dirty="0" smtClean="0"/>
              <a:t> в І половині ХІХ століття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700808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Привілейовані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700808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Непривілейовані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780928"/>
            <a:ext cx="39604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Дворянство ( 600 тис. </a:t>
            </a:r>
            <a:r>
              <a:rPr lang="uk-UA" dirty="0" err="1" smtClean="0">
                <a:solidFill>
                  <a:srgbClr val="FF0000"/>
                </a:solidFill>
              </a:rPr>
              <a:t>чол</a:t>
            </a:r>
            <a:r>
              <a:rPr lang="uk-UA" dirty="0" smtClean="0">
                <a:solidFill>
                  <a:srgbClr val="FF0000"/>
                </a:solidFill>
              </a:rPr>
              <a:t>), духівництво,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Купецтво, козацтво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780928"/>
            <a:ext cx="43204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Селяни ( 30 </a:t>
            </a:r>
            <a:r>
              <a:rPr lang="uk-UA" dirty="0" err="1" smtClean="0">
                <a:solidFill>
                  <a:srgbClr val="FF0000"/>
                </a:solidFill>
              </a:rPr>
              <a:t>млн.чол</a:t>
            </a:r>
            <a:r>
              <a:rPr lang="uk-UA" dirty="0" smtClean="0">
                <a:solidFill>
                  <a:srgbClr val="FF0000"/>
                </a:solidFill>
              </a:rPr>
              <a:t>), з ний 20 млн. – кріпаки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Міщани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653136"/>
            <a:ext cx="38164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Звільнені від сплати податків і рекрутської повинності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4653136"/>
            <a:ext cx="43204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Сплачували подушну подать і відбували рекрутську повинність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2303748" y="2420888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>
            <a:off x="2303748" y="4005064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7" idx="0"/>
          </p:cNvCxnSpPr>
          <p:nvPr/>
        </p:nvCxnSpPr>
        <p:spPr>
          <a:xfrm>
            <a:off x="6732240" y="242088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9" idx="0"/>
          </p:cNvCxnSpPr>
          <p:nvPr/>
        </p:nvCxnSpPr>
        <p:spPr>
          <a:xfrm>
            <a:off x="6732240" y="4005064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8" y="602128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 В якій країні існував яскраво виражений становий поділ населення?</a:t>
            </a:r>
          </a:p>
          <a:p>
            <a:r>
              <a:rPr lang="uk-UA" dirty="0" smtClean="0"/>
              <a:t>2.  За що боровся третій стан у Франції?</a:t>
            </a:r>
          </a:p>
          <a:p>
            <a:r>
              <a:rPr lang="uk-UA" dirty="0" smtClean="0"/>
              <a:t>3.  Чи задовольняло  російських селян власне становище?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41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Яка важлива подія відбулася в історії Російської держави в 1812 році?</a:t>
            </a:r>
          </a:p>
          <a:p>
            <a:r>
              <a:rPr lang="uk-UA" dirty="0" smtClean="0"/>
              <a:t>Завдяки чому вдалося перемогти армію Наполеона?</a:t>
            </a:r>
          </a:p>
          <a:p>
            <a:r>
              <a:rPr lang="uk-UA" dirty="0" smtClean="0"/>
              <a:t>На що сподівався російський народ, приймаючи активну участь у боротьбі з Наполеоном?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9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Причини зародження декабристського руху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2311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Відмова Олександра І від проведення реформ в середині країни та захист основ абсолютної монархії та феодального ладу;</a:t>
            </a:r>
          </a:p>
          <a:p>
            <a:r>
              <a:rPr lang="uk-UA" dirty="0" smtClean="0"/>
              <a:t>Зростання національної свідомості у </a:t>
            </a:r>
            <a:r>
              <a:rPr lang="uk-UA" dirty="0" err="1" smtClean="0"/>
              <a:t>зв»язку</a:t>
            </a:r>
            <a:r>
              <a:rPr lang="uk-UA" dirty="0" smtClean="0"/>
              <a:t> з патріотичним піднесенням під час Вітчизняної війни 1812 року;</a:t>
            </a:r>
          </a:p>
          <a:p>
            <a:r>
              <a:rPr lang="uk-UA" dirty="0" smtClean="0"/>
              <a:t>Знайомство з життям європейських країн та порівняння з дійсністю </a:t>
            </a:r>
            <a:r>
              <a:rPr lang="uk-UA" dirty="0" err="1" smtClean="0"/>
              <a:t>самодержавно</a:t>
            </a:r>
            <a:r>
              <a:rPr lang="uk-UA" dirty="0" smtClean="0"/>
              <a:t> – кріпосницькою Росією.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839633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rgbClr val="FF0000"/>
                </a:solidFill>
              </a:rPr>
              <a:t>Декабристи – учасники таємних організацій у Російській імперії, що готували державний переворот, спрямований проти самодержавства і кріпосного права. Організатори – гвардійські офіцери.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Організації декабристів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03" y="1425025"/>
            <a:ext cx="41044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СОЮЗ ПОРЯТУНКУ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1816р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39544" y="1445005"/>
            <a:ext cx="41044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СОЮЗ БЛАГОДЕНСТВА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1818 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4115859" y="1821069"/>
            <a:ext cx="923685" cy="199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79512" y="3068960"/>
            <a:ext cx="3672408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ПІВДЕННЕ ТОВАРИСТВО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1821р.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П.ПЕСТЕЛЬ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«Руська правда»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3068960"/>
            <a:ext cx="4104456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ПІВНІЧНЕ ТОВАРИСТВО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1821р.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М.МУРАВЙОВ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«Конституція»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3563888" y="2237093"/>
            <a:ext cx="3527884" cy="6878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flipH="1">
            <a:off x="6840252" y="2237093"/>
            <a:ext cx="251520" cy="6878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3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543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Суспільно – політичні течії та рухи</vt:lpstr>
      <vt:lpstr>Завдання уроку</vt:lpstr>
      <vt:lpstr>Опорні поняття і дати</vt:lpstr>
      <vt:lpstr>План</vt:lpstr>
      <vt:lpstr>Вищі органи влади Російської імперії</vt:lpstr>
      <vt:lpstr>Становий поділ населення росії в І половині ХІХ століття</vt:lpstr>
      <vt:lpstr>Презентация PowerPoint</vt:lpstr>
      <vt:lpstr>Причини зародження декабристського руху</vt:lpstr>
      <vt:lpstr>Організації декабристів</vt:lpstr>
      <vt:lpstr>Презентация PowerPoint</vt:lpstr>
      <vt:lpstr>Повстання декабристів</vt:lpstr>
      <vt:lpstr>Ідейні напрямки в суспільному русі росії</vt:lpstr>
      <vt:lpstr>О.Герцен</vt:lpstr>
      <vt:lpstr>Утопічний соціалізм</vt:lpstr>
      <vt:lpstr>Закріплення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cp:lastModifiedBy>Vladimir</cp:lastModifiedBy>
  <cp:revision>30</cp:revision>
  <dcterms:modified xsi:type="dcterms:W3CDTF">2010-09-27T18:54:41Z</dcterms:modified>
</cp:coreProperties>
</file>