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60" r:id="rId4"/>
    <p:sldId id="258" r:id="rId5"/>
    <p:sldId id="259" r:id="rId6"/>
    <p:sldId id="290" r:id="rId7"/>
    <p:sldId id="291" r:id="rId8"/>
    <p:sldId id="292" r:id="rId9"/>
    <p:sldId id="293" r:id="rId10"/>
    <p:sldId id="289" r:id="rId11"/>
    <p:sldId id="288" r:id="rId12"/>
    <p:sldId id="294" r:id="rId13"/>
    <p:sldId id="295" r:id="rId14"/>
    <p:sldId id="297" r:id="rId15"/>
    <p:sldId id="296" r:id="rId16"/>
    <p:sldId id="27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9436406728874862E-3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селян на 100 га посівних площ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Франція</c:v>
                </c:pt>
                <c:pt idx="1">
                  <c:v>Німечиина</c:v>
                </c:pt>
                <c:pt idx="2">
                  <c:v>Англія</c:v>
                </c:pt>
                <c:pt idx="3">
                  <c:v>Україна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107</c:v>
                </c:pt>
                <c:pt idx="2">
                  <c:v>79</c:v>
                </c:pt>
                <c:pt idx="3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51200"/>
        <c:axId val="83252736"/>
      </c:barChart>
      <c:catAx>
        <c:axId val="8325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3252736"/>
        <c:crosses val="autoZero"/>
        <c:auto val="1"/>
        <c:lblAlgn val="ctr"/>
        <c:lblOffset val="100"/>
        <c:noMultiLvlLbl val="0"/>
      </c:catAx>
      <c:valAx>
        <c:axId val="8325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51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Урожай пшениці з 1 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Франція</c:v>
                </c:pt>
                <c:pt idx="1">
                  <c:v>Німеччина</c:v>
                </c:pt>
                <c:pt idx="2">
                  <c:v>Англія</c:v>
                </c:pt>
                <c:pt idx="3">
                  <c:v>Україна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1.4</c:v>
                </c:pt>
                <c:pt idx="1">
                  <c:v>2.2000000000000002</c:v>
                </c:pt>
                <c:pt idx="2">
                  <c:v>2.4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968000"/>
        <c:axId val="83969536"/>
      </c:barChart>
      <c:catAx>
        <c:axId val="8396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3969536"/>
        <c:crosses val="autoZero"/>
        <c:auto val="1"/>
        <c:lblAlgn val="ctr"/>
        <c:lblOffset val="100"/>
        <c:noMultiLvlLbl val="0"/>
      </c:catAx>
      <c:valAx>
        <c:axId val="839695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396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пшениці на 1 селянина ( в т.)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Франція</c:v>
                </c:pt>
                <c:pt idx="1">
                  <c:v>Німеччина</c:v>
                </c:pt>
                <c:pt idx="2">
                  <c:v>Англія</c:v>
                </c:pt>
                <c:pt idx="3">
                  <c:v>Україна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1.7</c:v>
                </c:pt>
                <c:pt idx="1">
                  <c:v>2</c:v>
                </c:pt>
                <c:pt idx="2">
                  <c:v>3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54592"/>
        <c:axId val="83524224"/>
      </c:barChart>
      <c:catAx>
        <c:axId val="8345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83524224"/>
        <c:crosses val="autoZero"/>
        <c:auto val="1"/>
        <c:lblAlgn val="ctr"/>
        <c:lblOffset val="100"/>
        <c:noMultiLvlLbl val="0"/>
      </c:catAx>
      <c:valAx>
        <c:axId val="8352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5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Економічне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3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7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" y="7268"/>
            <a:ext cx="9115056" cy="68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7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Розвиток сільського господарства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uk-UA" dirty="0" smtClean="0"/>
              <a:t>Види господарств – поміщицькі латифундії, господарства заможних селян, дрібні селянські господарства;</a:t>
            </a:r>
          </a:p>
          <a:p>
            <a:pPr>
              <a:buFontTx/>
              <a:buChar char="-"/>
            </a:pPr>
            <a:r>
              <a:rPr lang="uk-UA" dirty="0" smtClean="0"/>
              <a:t>Відробіткова система, повинності селян;</a:t>
            </a:r>
          </a:p>
          <a:p>
            <a:pPr>
              <a:buFontTx/>
              <a:buChar char="-"/>
            </a:pPr>
            <a:r>
              <a:rPr lang="uk-UA" dirty="0" smtClean="0"/>
              <a:t>Відсталість сільського господарства;</a:t>
            </a:r>
          </a:p>
          <a:p>
            <a:pPr>
              <a:buFontTx/>
              <a:buChar char="-"/>
            </a:pPr>
            <a:r>
              <a:rPr lang="uk-UA" dirty="0" smtClean="0"/>
              <a:t>Однобічний розвиток сільського господарства;</a:t>
            </a:r>
          </a:p>
          <a:p>
            <a:pPr>
              <a:buFontTx/>
              <a:buChar char="-"/>
            </a:pPr>
            <a:r>
              <a:rPr lang="uk-UA" dirty="0" smtClean="0"/>
              <a:t>Розвиток кооперативного руху на селі.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34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7292713"/>
              </p:ext>
            </p:extLst>
          </p:nvPr>
        </p:nvGraphicFramePr>
        <p:xfrm>
          <a:off x="0" y="17165"/>
          <a:ext cx="4560168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88926381"/>
              </p:ext>
            </p:extLst>
          </p:nvPr>
        </p:nvGraphicFramePr>
        <p:xfrm>
          <a:off x="4583832" y="0"/>
          <a:ext cx="4560168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70895578"/>
              </p:ext>
            </p:extLst>
          </p:nvPr>
        </p:nvGraphicFramePr>
        <p:xfrm>
          <a:off x="0" y="3645024"/>
          <a:ext cx="48482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350100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urier New" pitchFamily="49" charset="0"/>
                <a:cs typeface="Courier New" pitchFamily="49" charset="0"/>
              </a:rPr>
              <a:t>На основі діаграм: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В яких країнах сільське господарство було найбільш ефективним?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Охарактеризуйте розвиток сільського господарства в Україні?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Чому показник України були гіршими, ніж в інших країнах?</a:t>
            </a:r>
          </a:p>
          <a:p>
            <a:pPr marL="342900" indent="-342900">
              <a:buAutoNum type="arabicPeriod"/>
            </a:pP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6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" y="7268"/>
            <a:ext cx="9115056" cy="68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1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24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?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/>
              <a:t>§2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економічним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у </a:t>
            </a:r>
            <a:r>
              <a:rPr lang="ru-RU" dirty="0" err="1" smtClean="0"/>
              <a:t>загальноросійській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встанволювати</a:t>
            </a:r>
            <a:r>
              <a:rPr lang="ru-RU" dirty="0" smtClean="0"/>
              <a:t> причинно – </a:t>
            </a:r>
            <a:r>
              <a:rPr lang="ru-RU" dirty="0" err="1" smtClean="0"/>
              <a:t>наслідкові</a:t>
            </a:r>
            <a:r>
              <a:rPr lang="ru-RU" dirty="0" smtClean="0"/>
              <a:t> </a:t>
            </a:r>
            <a:r>
              <a:rPr lang="ru-RU" dirty="0" err="1" smtClean="0"/>
              <a:t>зв»язки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історичними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Економічна криза 1900 – 1903 року.</a:t>
            </a:r>
          </a:p>
          <a:p>
            <a:r>
              <a:rPr lang="uk-UA" dirty="0" smtClean="0"/>
              <a:t>Утворення монополістичних </a:t>
            </a:r>
            <a:r>
              <a:rPr lang="uk-UA" dirty="0" err="1" smtClean="0"/>
              <a:t>об»єднань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Розвиток сільського господарства.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29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/>
          </a:bodyPr>
          <a:lstStyle/>
          <a:p>
            <a:r>
              <a:rPr lang="uk-UA" b="1" dirty="0" smtClean="0"/>
              <a:t>Опорні поняття:</a:t>
            </a:r>
          </a:p>
          <a:p>
            <a:r>
              <a:rPr lang="uk-UA" b="1" dirty="0" smtClean="0"/>
              <a:t>Економічна криза;</a:t>
            </a:r>
          </a:p>
          <a:p>
            <a:r>
              <a:rPr lang="uk-UA" b="1" dirty="0" smtClean="0"/>
              <a:t>Концентрація виробництва;</a:t>
            </a:r>
          </a:p>
          <a:p>
            <a:r>
              <a:rPr lang="uk-UA" b="1" dirty="0" smtClean="0"/>
              <a:t>Монополія;</a:t>
            </a:r>
          </a:p>
          <a:p>
            <a:r>
              <a:rPr lang="uk-UA" b="1" dirty="0" smtClean="0"/>
              <a:t>синдикат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/>
          </a:bodyPr>
          <a:lstStyle/>
          <a:p>
            <a:r>
              <a:rPr lang="uk-UA" b="1" dirty="0" smtClean="0"/>
              <a:t>Опорні дати</a:t>
            </a:r>
            <a:r>
              <a:rPr lang="uk-UA" b="1" dirty="0" smtClean="0"/>
              <a:t>:</a:t>
            </a:r>
          </a:p>
          <a:p>
            <a:r>
              <a:rPr lang="uk-UA" b="1" dirty="0" smtClean="0"/>
              <a:t>1900 – 1903 </a:t>
            </a:r>
            <a:r>
              <a:rPr lang="uk-UA" b="1" dirty="0" err="1" smtClean="0"/>
              <a:t>рр</a:t>
            </a:r>
            <a:r>
              <a:rPr lang="uk-UA" b="1" dirty="0" smtClean="0"/>
              <a:t> – світова економічна криза</a:t>
            </a:r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34900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у ІІ </a:t>
            </a:r>
            <a:r>
              <a:rPr lang="ru-RU" dirty="0" err="1" smtClean="0"/>
              <a:t>половині</a:t>
            </a:r>
            <a:r>
              <a:rPr lang="ru-RU" dirty="0" smtClean="0"/>
              <a:t> ХІХ </a:t>
            </a:r>
            <a:r>
              <a:rPr lang="ru-RU" dirty="0" err="1" smtClean="0"/>
              <a:t>століття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наслдіки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мало 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кріпосного</a:t>
            </a:r>
            <a:r>
              <a:rPr lang="ru-RU" dirty="0" smtClean="0"/>
              <a:t> права?</a:t>
            </a:r>
          </a:p>
          <a:p>
            <a:r>
              <a:rPr lang="ru-RU" dirty="0" smtClean="0"/>
              <a:t>Яку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проводив </a:t>
            </a:r>
            <a:r>
              <a:rPr lang="ru-RU" dirty="0" err="1" smtClean="0"/>
              <a:t>російський</a:t>
            </a:r>
            <a:r>
              <a:rPr lang="ru-RU" dirty="0" smtClean="0"/>
              <a:t> уряд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земель?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в одному </a:t>
            </a:r>
            <a:r>
              <a:rPr lang="ru-RU" dirty="0" err="1" smtClean="0"/>
              <a:t>напрямку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феодальні</a:t>
            </a:r>
            <a:r>
              <a:rPr lang="ru-RU" dirty="0" smtClean="0"/>
              <a:t> пережитки </a:t>
            </a:r>
            <a:r>
              <a:rPr lang="ru-RU" dirty="0" err="1" smtClean="0"/>
              <a:t>зберігалися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з»явилися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Опорні поняття теми уроку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Економічна криза </a:t>
            </a:r>
            <a:r>
              <a:rPr lang="uk-UA" dirty="0" smtClean="0"/>
              <a:t>– складний загострений стан в економіці; занепад, розлад промислового та </a:t>
            </a:r>
            <a:r>
              <a:rPr lang="uk-UA" dirty="0" err="1" smtClean="0"/>
              <a:t>сільскогосподарського</a:t>
            </a:r>
            <a:r>
              <a:rPr lang="uk-UA" dirty="0" smtClean="0"/>
              <a:t> виробництва.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Концентрація виробництва </a:t>
            </a:r>
            <a:r>
              <a:rPr lang="uk-UA" dirty="0" smtClean="0"/>
              <a:t>– зосередження виробництва в одному місці або районі, </a:t>
            </a:r>
            <a:r>
              <a:rPr lang="uk-UA" dirty="0" err="1" smtClean="0"/>
              <a:t>пов»язане</a:t>
            </a:r>
            <a:r>
              <a:rPr lang="uk-UA" dirty="0" smtClean="0"/>
              <a:t> з утворенням монополій.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40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71700" y="2132856"/>
            <a:ext cx="55446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Економічна криза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( прояви в Україні)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0"/>
            <a:ext cx="2952328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Охопило всі галузі виробництва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0"/>
            <a:ext cx="2592288" cy="14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Загострення конкуренції, розорення дрібних підприємств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933056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Більш високий ступінь кризи, ніж у Росії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3933056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Початок процесу концентрації виробництва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Промисловість України в 1912 році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13729"/>
              </p:ext>
            </p:extLst>
          </p:nvPr>
        </p:nvGraphicFramePr>
        <p:xfrm>
          <a:off x="457200" y="1600200"/>
          <a:ext cx="843528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Courier New" pitchFamily="49" charset="0"/>
                          <a:cs typeface="Courier New" pitchFamily="49" charset="0"/>
                        </a:rPr>
                        <a:t>Галузі виробництва</a:t>
                      </a:r>
                      <a:endParaRPr lang="uk-U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Courier New" pitchFamily="49" charset="0"/>
                          <a:cs typeface="Courier New" pitchFamily="49" charset="0"/>
                        </a:rPr>
                        <a:t>Валова продукція(у %)</a:t>
                      </a:r>
                      <a:endParaRPr lang="uk-U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Гірнича, гірничозаводська, металургійна, добування і обробка мінералів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45,9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Харчова промисловість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36,2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Обробка металів і виробництво машин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10,4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Обробка дерева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2,1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Хімічна промисловість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1,8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Текстильна промисловість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1,5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Інші галузі виробництва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2,1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08993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 основі даних таблиці дайте оцінку промисловості України в 1912 році?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Яку політику в промисловості проводив російський уряд на території України?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Чи можна стверджувати, що промисловість України розвивалася однобічно?</a:t>
            </a:r>
            <a:endParaRPr lang="uk-UA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6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Монополістичні </a:t>
            </a:r>
            <a:r>
              <a:rPr lang="uk-UA" dirty="0" err="1" smtClean="0"/>
              <a:t>об»єднання</a:t>
            </a:r>
            <a:r>
              <a:rPr lang="uk-UA" dirty="0" smtClean="0"/>
              <a:t> на території 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Монополії у формі синдикатів.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Продвагон</a:t>
            </a:r>
            <a:r>
              <a:rPr lang="uk-UA" dirty="0" smtClean="0"/>
              <a:t>» ( 1901 );</a:t>
            </a:r>
          </a:p>
          <a:p>
            <a:r>
              <a:rPr lang="uk-UA" dirty="0" smtClean="0"/>
              <a:t>«Продамет» ( 1902 );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Трубопродаж</a:t>
            </a:r>
            <a:r>
              <a:rPr lang="uk-UA" dirty="0" smtClean="0"/>
              <a:t>» ( 1902 );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Гвоздь</a:t>
            </a:r>
            <a:r>
              <a:rPr lang="uk-UA" dirty="0" smtClean="0"/>
              <a:t>» ( 1903 );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Продуголь</a:t>
            </a:r>
            <a:r>
              <a:rPr lang="uk-UA" dirty="0" smtClean="0"/>
              <a:t>» ( 1904 ).</a:t>
            </a:r>
          </a:p>
          <a:p>
            <a:r>
              <a:rPr lang="uk-UA" dirty="0">
                <a:solidFill>
                  <a:srgbClr val="FFFF00"/>
                </a:solidFill>
              </a:rPr>
              <a:t>Синдикат</a:t>
            </a:r>
            <a:r>
              <a:rPr lang="uk-UA" dirty="0"/>
              <a:t> –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22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464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Економічне становище українських земель у складі Російської імперії</vt:lpstr>
      <vt:lpstr>Завдання уроку</vt:lpstr>
      <vt:lpstr>План</vt:lpstr>
      <vt:lpstr>Опорні поняття і дати</vt:lpstr>
      <vt:lpstr>Актуалізація опорних знань</vt:lpstr>
      <vt:lpstr>Опорні поняття теми уроку</vt:lpstr>
      <vt:lpstr>Презентация PowerPoint</vt:lpstr>
      <vt:lpstr>Промисловість України в 1912 році</vt:lpstr>
      <vt:lpstr>Монополістичні об»єднання на території України</vt:lpstr>
      <vt:lpstr>Презентация PowerPoint</vt:lpstr>
      <vt:lpstr>Презентация PowerPoint</vt:lpstr>
      <vt:lpstr>Розвиток сільського господарства</vt:lpstr>
      <vt:lpstr>Презентация PowerPoint</vt:lpstr>
      <vt:lpstr>Презентация PowerPoint</vt:lpstr>
      <vt:lpstr>Презентация PowerPoint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Володимир</cp:lastModifiedBy>
  <cp:revision>44</cp:revision>
  <dcterms:modified xsi:type="dcterms:W3CDTF">2011-09-14T17:34:27Z</dcterms:modified>
</cp:coreProperties>
</file>