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57" r:id="rId4"/>
    <p:sldId id="260" r:id="rId5"/>
    <p:sldId id="258" r:id="rId6"/>
    <p:sldId id="300" r:id="rId7"/>
    <p:sldId id="285" r:id="rId8"/>
    <p:sldId id="295" r:id="rId9"/>
    <p:sldId id="297" r:id="rId10"/>
    <p:sldId id="310" r:id="rId11"/>
    <p:sldId id="304" r:id="rId12"/>
    <p:sldId id="302" r:id="rId13"/>
    <p:sldId id="303" r:id="rId14"/>
    <p:sldId id="298" r:id="rId15"/>
    <p:sldId id="296" r:id="rId16"/>
    <p:sldId id="306" r:id="rId17"/>
    <p:sldId id="301" r:id="rId18"/>
    <p:sldId id="305" r:id="rId19"/>
    <p:sldId id="307" r:id="rId20"/>
    <p:sldId id="293" r:id="rId21"/>
    <p:sldId id="308" r:id="rId22"/>
    <p:sldId id="290" r:id="rId23"/>
    <p:sldId id="309" r:id="rId24"/>
    <p:sldId id="299" r:id="rId25"/>
    <p:sldId id="289" r:id="rId26"/>
    <p:sldId id="276" r:id="rId27"/>
    <p:sldId id="286" r:id="rId28"/>
    <p:sldId id="26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B6767-A1A5-4FAC-92A2-50B248569A64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735AC-DE62-436E-A212-8DE48AB58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93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10F7A-9544-458F-973F-82A1971F9F76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0BBD-2021-4487-90FA-ABC4C8FEF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79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44670-2C3F-4FB9-91C1-0D26004CA08E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47FB-29CE-4202-9284-5DD86D22C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93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AFF0A-A0B1-4380-B60C-782851520980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76613-F1E5-4318-AFCF-1C029ED44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53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207BC-3860-4569-9F57-5478E407B2F1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520D-71D2-411B-A922-801351D1D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54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383B6-C559-41A0-A274-770F108FB105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2A422-2FEC-4DFE-83A9-EE247AED5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7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BDCAE-BA01-4A6F-A180-E607E9818D2C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06BD4-8BF0-4C20-AE28-A9DFD5DB5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35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5B19A-9340-4B97-839A-5A91A9EB0EF4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E8FA1-AC95-4AA2-AEF8-D18B1ECBE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2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25F5-014B-4C2C-8819-D076E879F664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54A36-CDC6-4201-872B-46FA0ACE5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2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859D1-329C-435C-9403-60FC9A58DF58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A58D4-0F4D-4029-8BB7-539E91D90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70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74485-51DF-4D56-BDBA-85616D4EDACC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B767-D927-423B-8EE1-463ADDDB5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06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6E4BC0-7AE3-491C-9734-FADE9B87531B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279A9C-10AF-4BDC-8E59-CB8407170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45" r:id="rId4"/>
    <p:sldLayoutId id="2147483751" r:id="rId5"/>
    <p:sldLayoutId id="2147483746" r:id="rId6"/>
    <p:sldLayoutId id="2147483752" r:id="rId7"/>
    <p:sldLayoutId id="2147483753" r:id="rId8"/>
    <p:sldLayoutId id="2147483754" r:id="rId9"/>
    <p:sldLayoutId id="2147483747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ile:///K:\&#1050;&#1080;&#1088;&#1080;&#1083;&#1086;%20-%20&#1052;&#1077;&#1092;&#1086;&#1076;&#1110;&#1111;&#1074;&#1089;&#1082;&#1077;%20&#1073;&#1088;&#1072;&#1090;&#1089;&#1090;&#1074;&#1086;\67_chunk_1.av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file:///K:\&#1050;&#1080;&#1088;&#1080;&#1083;&#1086;%20-%20&#1052;&#1077;&#1092;&#1086;&#1076;&#1110;&#1111;&#1074;&#1089;&#1082;&#1077;%20&#1073;&#1088;&#1072;&#1090;&#1089;&#1090;&#1074;&#1086;\67_chunk_2.avi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06084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Утворення Кирило – </a:t>
            </a:r>
            <a:r>
              <a:rPr lang="uk-UA" dirty="0" err="1" smtClean="0"/>
              <a:t>Мефодіївського</a:t>
            </a:r>
            <a:r>
              <a:rPr lang="uk-UA" dirty="0" smtClean="0"/>
              <a:t> братства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5589588"/>
            <a:ext cx="6400800" cy="9858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© Тарасов В.В.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1800" dirty="0"/>
              <a:t>в</a:t>
            </a:r>
            <a:r>
              <a:rPr lang="uk-UA" sz="1800" dirty="0" smtClean="0"/>
              <a:t>читель історії Серпневської ЗОШ І-ІІІ ступенів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1800" dirty="0" smtClean="0"/>
              <a:t>2010</a:t>
            </a:r>
            <a:endParaRPr lang="ru-RU" sz="1800" dirty="0"/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6300788" y="188913"/>
            <a:ext cx="2411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9 клас. Історія України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8218488" cy="4843463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defRPr/>
            </a:pPr>
            <a:r>
              <a:rPr lang="uk-UA" sz="9600" dirty="0" smtClean="0"/>
              <a:t>Яким шляхом український народ міг вирішити питання власного визволення та створення власної держави?</a:t>
            </a:r>
          </a:p>
          <a:p>
            <a:pPr eaLnBrk="1" hangingPunct="1">
              <a:defRPr/>
            </a:pPr>
            <a:r>
              <a:rPr lang="uk-UA" sz="9600" dirty="0" smtClean="0"/>
              <a:t>Що необхідно для цього було зробити?</a:t>
            </a:r>
          </a:p>
          <a:p>
            <a:pPr eaLnBrk="1" hangingPunct="1">
              <a:defRPr/>
            </a:pPr>
            <a:r>
              <a:rPr lang="uk-UA" sz="9600" dirty="0" smtClean="0"/>
              <a:t>Що таке політична організація? Що таке політична партія?</a:t>
            </a:r>
          </a:p>
          <a:p>
            <a:pPr marL="273050" indent="-27305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uk-UA" sz="2000" dirty="0" smtClean="0">
                <a:solidFill>
                  <a:srgbClr val="FF0000"/>
                </a:solidFill>
              </a:rPr>
              <a:t>                  </a:t>
            </a:r>
            <a:r>
              <a:rPr lang="uk-UA" sz="9600" b="1" i="1" u="sng" dirty="0" smtClean="0">
                <a:solidFill>
                  <a:srgbClr val="FF0000"/>
                </a:solidFill>
              </a:rPr>
              <a:t>Політична партія – добровільне </a:t>
            </a:r>
            <a:r>
              <a:rPr lang="uk-UA" sz="9600" b="1" i="1" u="sng" dirty="0" err="1" smtClean="0">
                <a:solidFill>
                  <a:srgbClr val="FF0000"/>
                </a:solidFill>
              </a:rPr>
              <a:t>об”єднання</a:t>
            </a:r>
            <a:r>
              <a:rPr lang="uk-UA" sz="9600" b="1" i="1" u="sng" dirty="0" smtClean="0">
                <a:solidFill>
                  <a:srgbClr val="FF0000"/>
                </a:solidFill>
              </a:rPr>
              <a:t> громадян, що представляє волю певної соціальної групи, прагне оволодіти державною владою та має програму розвитку суспільства</a:t>
            </a:r>
            <a:r>
              <a:rPr lang="uk-UA" sz="5600" dirty="0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73025"/>
            <a:ext cx="8207375" cy="4048125"/>
          </a:xfrm>
          <a:noFill/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23850" y="4292600"/>
            <a:ext cx="84963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3200"/>
              <a:t>Хто такі Кирило і Мефодій?</a:t>
            </a:r>
          </a:p>
          <a:p>
            <a:pPr eaLnBrk="1" hangingPunct="1">
              <a:spcBef>
                <a:spcPct val="50000"/>
              </a:spcBef>
            </a:pPr>
            <a:r>
              <a:rPr lang="uk-UA" sz="3200"/>
              <a:t>Чому учасники товариства вирішили назвати свою організацію іменами Кирила і Мефодія?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/>
              <a:t>Утворення першої української нелегальної політичної організації</a:t>
            </a:r>
            <a:endParaRPr lang="ru-RU" dirty="0"/>
          </a:p>
        </p:txBody>
      </p:sp>
      <p:sp>
        <p:nvSpPr>
          <p:cNvPr id="21507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uk-UA" sz="2400" smtClean="0">
                <a:latin typeface="Arial" charset="0"/>
              </a:rPr>
              <a:t>Чому Кирило – Мефодіївське товариство було нелегальною організацією?</a:t>
            </a:r>
          </a:p>
          <a:p>
            <a:pPr marL="609600" indent="-609600" eaLnBrk="1" hangingPunct="1"/>
            <a:r>
              <a:rPr lang="uk-UA" sz="2800" b="1" i="1" smtClean="0">
                <a:latin typeface="Arial" charset="0"/>
              </a:rPr>
              <a:t>На основі відеофрагменту з фільма “Кирило – мефодіївці” визначте:</a:t>
            </a:r>
          </a:p>
          <a:p>
            <a:pPr marL="609600" indent="-609600" eaLnBrk="1" hangingPunct="1">
              <a:buFont typeface="Wingdings 2" pitchFamily="18" charset="2"/>
              <a:buAutoNum type="arabicPeriod"/>
            </a:pPr>
            <a:r>
              <a:rPr lang="uk-UA" sz="2800" smtClean="0">
                <a:latin typeface="Arial" charset="0"/>
              </a:rPr>
              <a:t>Засновників  та учасників Кирило – Мефодіївського товариства.</a:t>
            </a:r>
          </a:p>
          <a:p>
            <a:pPr marL="609600" indent="-609600" eaLnBrk="1" hangingPunct="1">
              <a:buFont typeface="Wingdings 2" pitchFamily="18" charset="2"/>
              <a:buAutoNum type="arabicPeriod"/>
            </a:pPr>
            <a:r>
              <a:rPr lang="uk-UA" sz="2800" smtClean="0">
                <a:latin typeface="Arial" charset="0"/>
              </a:rPr>
              <a:t>До яких соціальних груп населення належали учасники товариства?</a:t>
            </a:r>
            <a:endParaRPr lang="ru-RU" sz="2800" smtClean="0">
              <a:latin typeface="Arial" charset="0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250825" y="5300663"/>
            <a:ext cx="8713788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800" b="1" i="1" u="sng">
                <a:solidFill>
                  <a:srgbClr val="FF0000"/>
                </a:solidFill>
              </a:rPr>
              <a:t>Різночинці – вихідці з різних соціальних груп населення, які виступили проти панування самодержавства та кріпосництва</a:t>
            </a:r>
            <a:endParaRPr lang="ru-RU" sz="2800" b="1" i="1" u="sng">
              <a:solidFill>
                <a:srgbClr val="FF0000"/>
              </a:solidFill>
            </a:endParaRPr>
          </a:p>
        </p:txBody>
      </p:sp>
      <p:sp>
        <p:nvSpPr>
          <p:cNvPr id="2" name="Управляющая кнопка: фильм 1">
            <a:hlinkClick r:id="rId2" action="ppaction://program" highlightClick="1"/>
          </p:cNvPr>
          <p:cNvSpPr/>
          <p:nvPr/>
        </p:nvSpPr>
        <p:spPr>
          <a:xfrm>
            <a:off x="7812088" y="6453188"/>
            <a:ext cx="720725" cy="288925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0"/>
            <a:ext cx="533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Прямоугольник 4"/>
          <p:cNvSpPr>
            <a:spLocks noChangeArrowheads="1"/>
          </p:cNvSpPr>
          <p:nvPr/>
        </p:nvSpPr>
        <p:spPr bwMode="auto">
          <a:xfrm>
            <a:off x="3276600" y="6308725"/>
            <a:ext cx="220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Микола Костомаров</a:t>
            </a:r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0"/>
            <a:ext cx="5275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Прямоугольник 3"/>
          <p:cNvSpPr>
            <a:spLocks noChangeArrowheads="1"/>
          </p:cNvSpPr>
          <p:nvPr/>
        </p:nvSpPr>
        <p:spPr bwMode="auto">
          <a:xfrm>
            <a:off x="1908175" y="6488113"/>
            <a:ext cx="2244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Василь Білозерський</a:t>
            </a:r>
          </a:p>
        </p:txBody>
      </p:sp>
      <p:pic>
        <p:nvPicPr>
          <p:cNvPr id="481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547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Прямоугольник 5"/>
          <p:cNvSpPr>
            <a:spLocks noChangeArrowheads="1"/>
          </p:cNvSpPr>
          <p:nvPr/>
        </p:nvSpPr>
        <p:spPr bwMode="auto">
          <a:xfrm>
            <a:off x="3419475" y="6237288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Пантелеймон Куліш</a:t>
            </a:r>
          </a:p>
        </p:txBody>
      </p:sp>
      <p:pic>
        <p:nvPicPr>
          <p:cNvPr id="4813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5248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9" name="Прямоугольник 2"/>
          <p:cNvSpPr>
            <a:spLocks noChangeArrowheads="1"/>
          </p:cNvSpPr>
          <p:nvPr/>
        </p:nvSpPr>
        <p:spPr bwMode="auto">
          <a:xfrm>
            <a:off x="5148263" y="3284538"/>
            <a:ext cx="2035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Дмитро Пильчиков</a:t>
            </a:r>
          </a:p>
        </p:txBody>
      </p:sp>
      <p:pic>
        <p:nvPicPr>
          <p:cNvPr id="4814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0"/>
            <a:ext cx="5402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3" grpId="1"/>
      <p:bldP spid="48135" grpId="0"/>
      <p:bldP spid="48135" grpId="1"/>
      <p:bldP spid="48137" grpId="0"/>
      <p:bldP spid="48137" grpId="1"/>
      <p:bldP spid="48139" grpId="0"/>
      <p:bldP spid="4813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979488"/>
            <a:ext cx="9150350" cy="58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Freeform 4"/>
          <p:cNvSpPr>
            <a:spLocks/>
          </p:cNvSpPr>
          <p:nvPr/>
        </p:nvSpPr>
        <p:spPr bwMode="auto">
          <a:xfrm>
            <a:off x="3348038" y="2133600"/>
            <a:ext cx="1069975" cy="784225"/>
          </a:xfrm>
          <a:custGeom>
            <a:avLst/>
            <a:gdLst>
              <a:gd name="T0" fmla="*/ 2147483647 w 674"/>
              <a:gd name="T1" fmla="*/ 2147483647 h 494"/>
              <a:gd name="T2" fmla="*/ 2147483647 w 674"/>
              <a:gd name="T3" fmla="*/ 2147483647 h 494"/>
              <a:gd name="T4" fmla="*/ 2147483647 w 674"/>
              <a:gd name="T5" fmla="*/ 2147483647 h 494"/>
              <a:gd name="T6" fmla="*/ 2147483647 w 674"/>
              <a:gd name="T7" fmla="*/ 2147483647 h 494"/>
              <a:gd name="T8" fmla="*/ 2147483647 w 674"/>
              <a:gd name="T9" fmla="*/ 2147483647 h 494"/>
              <a:gd name="T10" fmla="*/ 2147483647 w 674"/>
              <a:gd name="T11" fmla="*/ 2147483647 h 494"/>
              <a:gd name="T12" fmla="*/ 2147483647 w 674"/>
              <a:gd name="T13" fmla="*/ 2147483647 h 494"/>
              <a:gd name="T14" fmla="*/ 2147483647 w 674"/>
              <a:gd name="T15" fmla="*/ 2147483647 h 4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74" h="494">
                <a:moveTo>
                  <a:pt x="120" y="494"/>
                </a:moveTo>
                <a:cubicBezTo>
                  <a:pt x="123" y="379"/>
                  <a:pt x="0" y="0"/>
                  <a:pt x="239" y="110"/>
                </a:cubicBezTo>
                <a:cubicBezTo>
                  <a:pt x="253" y="116"/>
                  <a:pt x="234" y="148"/>
                  <a:pt x="248" y="155"/>
                </a:cubicBezTo>
                <a:cubicBezTo>
                  <a:pt x="278" y="170"/>
                  <a:pt x="315" y="161"/>
                  <a:pt x="349" y="164"/>
                </a:cubicBezTo>
                <a:cubicBezTo>
                  <a:pt x="424" y="192"/>
                  <a:pt x="534" y="194"/>
                  <a:pt x="614" y="201"/>
                </a:cubicBezTo>
                <a:cubicBezTo>
                  <a:pt x="674" y="291"/>
                  <a:pt x="604" y="276"/>
                  <a:pt x="532" y="283"/>
                </a:cubicBezTo>
                <a:cubicBezTo>
                  <a:pt x="492" y="296"/>
                  <a:pt x="479" y="328"/>
                  <a:pt x="431" y="329"/>
                </a:cubicBezTo>
                <a:cubicBezTo>
                  <a:pt x="132" y="338"/>
                  <a:pt x="227" y="296"/>
                  <a:pt x="120" y="347"/>
                </a:cubicBez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8713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000">
                <a:solidFill>
                  <a:srgbClr val="FF0000"/>
                </a:solidFill>
              </a:rPr>
              <a:t>Кирило – Мефодіївське товариство виникло у Києві у січні 1846р. і діяло до кінця березня 1847р.</a:t>
            </a:r>
            <a:endParaRPr lang="ru-RU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843213" y="476250"/>
            <a:ext cx="3744912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Ідейно – політичні течії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Кирило – </a:t>
            </a:r>
            <a:r>
              <a:rPr lang="uk-UA" dirty="0" err="1"/>
              <a:t>Мефодіївського</a:t>
            </a:r>
            <a:r>
              <a:rPr lang="uk-UA" dirty="0"/>
              <a:t> товариства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9250" y="2168525"/>
            <a:ext cx="2520950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Помірковано – ліберальна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363" y="2168525"/>
            <a:ext cx="2447925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Радикальна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92275" y="4149725"/>
            <a:ext cx="2447925" cy="151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М.Костомаров</a:t>
            </a:r>
            <a:endParaRPr lang="ru-RU" dirty="0"/>
          </a:p>
          <a:p>
            <a:pPr algn="ctr">
              <a:defRPr/>
            </a:pPr>
            <a:r>
              <a:rPr lang="ru-RU" dirty="0" err="1"/>
              <a:t>П.Куліш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76825" y="4149725"/>
            <a:ext cx="2303463" cy="151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Т.Шевченко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О.Навроцький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Г.</a:t>
            </a:r>
            <a:r>
              <a:rPr lang="uk-UA" dirty="0" err="1"/>
              <a:t>Андрузький</a:t>
            </a:r>
            <a:endParaRPr lang="ru-RU" dirty="0"/>
          </a:p>
          <a:p>
            <a:pPr algn="ctr">
              <a:defRPr/>
            </a:pPr>
            <a:endParaRPr lang="ru-RU" dirty="0"/>
          </a:p>
        </p:txBody>
      </p:sp>
      <p:cxnSp>
        <p:nvCxnSpPr>
          <p:cNvPr id="13" name="Прямая со стрелкой 12"/>
          <p:cNvCxnSpPr>
            <a:stCxn id="7" idx="2"/>
          </p:cNvCxnSpPr>
          <p:nvPr/>
        </p:nvCxnSpPr>
        <p:spPr>
          <a:xfrm flipH="1">
            <a:off x="3276600" y="1412875"/>
            <a:ext cx="1439863" cy="6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7" idx="2"/>
          </p:cNvCxnSpPr>
          <p:nvPr/>
        </p:nvCxnSpPr>
        <p:spPr>
          <a:xfrm>
            <a:off x="4716463" y="1412875"/>
            <a:ext cx="1223962" cy="6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err="1" smtClean="0"/>
              <a:t>Програмні</a:t>
            </a:r>
            <a:r>
              <a:rPr lang="ru-RU" dirty="0" smtClean="0"/>
              <a:t> </a:t>
            </a:r>
            <a:r>
              <a:rPr lang="ru-RU" dirty="0" err="1" smtClean="0"/>
              <a:t>документи</a:t>
            </a:r>
            <a:r>
              <a:rPr lang="ru-RU" dirty="0" smtClean="0"/>
              <a:t> </a:t>
            </a:r>
            <a:r>
              <a:rPr lang="ru-RU" dirty="0" err="1" smtClean="0"/>
              <a:t>Кирило</a:t>
            </a:r>
            <a:r>
              <a:rPr lang="ru-RU" dirty="0" smtClean="0"/>
              <a:t> – </a:t>
            </a:r>
            <a:r>
              <a:rPr lang="ru-RU" dirty="0" err="1" smtClean="0"/>
              <a:t>Мефодіївського</a:t>
            </a:r>
            <a:r>
              <a:rPr lang="ru-RU" dirty="0" smtClean="0"/>
              <a:t> </a:t>
            </a:r>
            <a:r>
              <a:rPr lang="ru-RU" dirty="0" err="1" smtClean="0"/>
              <a:t>товариства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endParaRPr lang="uk-UA" dirty="0"/>
          </a:p>
          <a:p>
            <a:pPr eaLnBrk="1" hangingPunct="1">
              <a:defRPr/>
            </a:pPr>
            <a:r>
              <a:rPr lang="uk-UA" sz="4800" dirty="0" smtClean="0">
                <a:solidFill>
                  <a:srgbClr val="FF0000"/>
                </a:solidFill>
              </a:rPr>
              <a:t>Книга буття українського народу.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uk-UA" sz="480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uk-UA" sz="4800" dirty="0" smtClean="0">
                <a:solidFill>
                  <a:srgbClr val="FF0000"/>
                </a:solidFill>
              </a:rPr>
              <a:t>Статут </a:t>
            </a:r>
            <a:r>
              <a:rPr lang="uk-UA" sz="4800" dirty="0" err="1" smtClean="0">
                <a:solidFill>
                  <a:srgbClr val="FF0000"/>
                </a:solidFill>
              </a:rPr>
              <a:t>Слов»янського</a:t>
            </a:r>
            <a:r>
              <a:rPr lang="uk-UA" sz="4800" dirty="0" smtClean="0">
                <a:solidFill>
                  <a:srgbClr val="FF0000"/>
                </a:solidFill>
              </a:rPr>
              <a:t> братства </a:t>
            </a:r>
            <a:r>
              <a:rPr lang="uk-UA" sz="4800" dirty="0" err="1" smtClean="0">
                <a:solidFill>
                  <a:srgbClr val="FF0000"/>
                </a:solidFill>
              </a:rPr>
              <a:t>св.Кирила</a:t>
            </a:r>
            <a:r>
              <a:rPr lang="uk-UA" sz="4800" dirty="0" smtClean="0">
                <a:solidFill>
                  <a:srgbClr val="FF0000"/>
                </a:solidFill>
              </a:rPr>
              <a:t> і Мефодія.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388" y="1412875"/>
            <a:ext cx="3240087" cy="1655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err="1">
                <a:solidFill>
                  <a:srgbClr val="FF0000"/>
                </a:solidFill>
              </a:rPr>
              <a:t>Створення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b="1" u="sng" dirty="0" err="1">
                <a:solidFill>
                  <a:srgbClr val="FF0000"/>
                </a:solidFill>
              </a:rPr>
              <a:t>демократичної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b="1" u="sng" dirty="0" err="1">
                <a:solidFill>
                  <a:srgbClr val="FF0000"/>
                </a:solidFill>
              </a:rPr>
              <a:t>федерації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b="1" u="sng" dirty="0" err="1">
                <a:solidFill>
                  <a:srgbClr val="FF0000"/>
                </a:solidFill>
              </a:rPr>
              <a:t>християнських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b="1" u="sng" dirty="0" err="1">
                <a:solidFill>
                  <a:srgbClr val="FF0000"/>
                </a:solidFill>
              </a:rPr>
              <a:t>слов»янських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b="1" u="sng" dirty="0" err="1">
                <a:solidFill>
                  <a:srgbClr val="FF0000"/>
                </a:solidFill>
              </a:rPr>
              <a:t>республік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51500" y="1412875"/>
            <a:ext cx="3313113" cy="2016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err="1">
                <a:solidFill>
                  <a:srgbClr val="FF0000"/>
                </a:solidFill>
              </a:rPr>
              <a:t>Ліквідація</a:t>
            </a:r>
            <a:r>
              <a:rPr lang="ru-RU" dirty="0"/>
              <a:t> </a:t>
            </a:r>
            <a:r>
              <a:rPr lang="ru-RU" dirty="0" err="1"/>
              <a:t>кріпосництва</a:t>
            </a:r>
            <a:r>
              <a:rPr lang="ru-RU" dirty="0"/>
              <a:t> і </a:t>
            </a:r>
            <a:r>
              <a:rPr lang="ru-RU" dirty="0" err="1"/>
              <a:t>самодержавства</a:t>
            </a:r>
            <a:r>
              <a:rPr lang="ru-RU" dirty="0"/>
              <a:t>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err="1">
                <a:solidFill>
                  <a:srgbClr val="FF0000"/>
                </a:solidFill>
              </a:rPr>
              <a:t>Проголошення</a:t>
            </a:r>
            <a:r>
              <a:rPr lang="ru-RU" dirty="0"/>
              <a:t> </a:t>
            </a:r>
            <a:r>
              <a:rPr lang="ru-RU" dirty="0" err="1"/>
              <a:t>демократичних</a:t>
            </a:r>
            <a:r>
              <a:rPr lang="ru-RU" dirty="0"/>
              <a:t> свобод;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err="1">
                <a:solidFill>
                  <a:srgbClr val="FF0000"/>
                </a:solidFill>
              </a:rPr>
              <a:t>Розвиток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і </a:t>
            </a:r>
            <a:r>
              <a:rPr lang="ru-RU" dirty="0" err="1"/>
              <a:t>культури</a:t>
            </a:r>
            <a:r>
              <a:rPr lang="ru-RU" dirty="0"/>
              <a:t>;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00113" y="4437063"/>
            <a:ext cx="3095625" cy="1512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err="1">
                <a:solidFill>
                  <a:srgbClr val="FF0000"/>
                </a:solidFill>
              </a:rPr>
              <a:t>Київ</a:t>
            </a:r>
            <a:r>
              <a:rPr lang="ru-RU" dirty="0"/>
              <a:t> – </a:t>
            </a:r>
            <a:r>
              <a:rPr lang="ru-RU" dirty="0" err="1"/>
              <a:t>столиця</a:t>
            </a:r>
            <a:r>
              <a:rPr lang="ru-RU" dirty="0"/>
              <a:t> </a:t>
            </a:r>
            <a:r>
              <a:rPr lang="ru-RU" dirty="0" err="1"/>
              <a:t>федерації</a:t>
            </a:r>
            <a:r>
              <a:rPr lang="ru-RU" dirty="0"/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19700" y="4400550"/>
            <a:ext cx="3097213" cy="158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u="sng" dirty="0">
                <a:solidFill>
                  <a:srgbClr val="FF0000"/>
                </a:solidFill>
              </a:rPr>
              <a:t>Вищий законодавчий орган </a:t>
            </a:r>
            <a:r>
              <a:rPr lang="uk-UA" dirty="0" err="1"/>
              <a:t>слов»янської</a:t>
            </a:r>
            <a:r>
              <a:rPr lang="uk-UA" dirty="0"/>
              <a:t> федерації – двопалатний сейм, </a:t>
            </a:r>
            <a:r>
              <a:rPr lang="uk-UA" b="1" u="sng" dirty="0">
                <a:solidFill>
                  <a:srgbClr val="FF0000"/>
                </a:solidFill>
              </a:rPr>
              <a:t>виконавча влада </a:t>
            </a:r>
            <a:r>
              <a:rPr lang="uk-UA" dirty="0"/>
              <a:t>належить президенту.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00225" y="188913"/>
            <a:ext cx="5616575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КНИГА БУТТЯ УКРАЇНСЬКОГО НАРОДУ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109 статей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6" idx="2"/>
          </p:cNvCxnSpPr>
          <p:nvPr/>
        </p:nvCxnSpPr>
        <p:spPr>
          <a:xfrm flipH="1">
            <a:off x="3492500" y="981075"/>
            <a:ext cx="1116013" cy="1079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2"/>
          </p:cNvCxnSpPr>
          <p:nvPr/>
        </p:nvCxnSpPr>
        <p:spPr>
          <a:xfrm>
            <a:off x="4608513" y="981075"/>
            <a:ext cx="971550" cy="1008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2"/>
          </p:cNvCxnSpPr>
          <p:nvPr/>
        </p:nvCxnSpPr>
        <p:spPr>
          <a:xfrm flipH="1">
            <a:off x="3635375" y="981075"/>
            <a:ext cx="973138" cy="34194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</p:cNvCxnSpPr>
          <p:nvPr/>
        </p:nvCxnSpPr>
        <p:spPr>
          <a:xfrm>
            <a:off x="4608513" y="981075"/>
            <a:ext cx="971550" cy="34194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3200" cap="none" smtClean="0">
                <a:effectLst/>
                <a:latin typeface="Arial" charset="0"/>
              </a:rPr>
              <a:t>Статут Кирило – Мефодіївського товариства</a:t>
            </a:r>
            <a:endParaRPr lang="ru-RU" sz="3200" cap="none" smtClean="0">
              <a:effectLst/>
              <a:latin typeface="Arial" charset="0"/>
            </a:endParaRPr>
          </a:p>
        </p:txBody>
      </p:sp>
      <p:sp>
        <p:nvSpPr>
          <p:cNvPr id="27651" name="Rectangle 4"/>
          <p:cNvSpPr>
            <a:spLocks noGrp="1"/>
          </p:cNvSpPr>
          <p:nvPr>
            <p:ph type="body" sz="half" idx="4294967295"/>
          </p:nvPr>
        </p:nvSpPr>
        <p:spPr>
          <a:xfrm>
            <a:off x="107950" y="2205038"/>
            <a:ext cx="4535488" cy="3875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000" smtClean="0">
                <a:latin typeface="Arial" charset="0"/>
              </a:rPr>
              <a:t>Визначить головні завдання, які ставили кирило – мефодіївці для розв'язання соціальних та національних проблем?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smtClean="0">
                <a:latin typeface="Arial" charset="0"/>
              </a:rPr>
              <a:t>Про що свідчить та обставина, що у списку слов'янських племен, які повинні мати самостійність і ввійти в федерацію слов'ян, “північно – руси” ( росіяни) стоять на другому місці, а “південно – руси” ( українці ) – на першому?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smtClean="0">
                <a:latin typeface="Arial" charset="0"/>
              </a:rPr>
              <a:t>Чим головні ідеї статуту співзвучні ідеалам нинішнього суспільства незалежної України?</a:t>
            </a:r>
            <a:endParaRPr lang="ru-RU" sz="2000" smtClean="0">
              <a:latin typeface="Arial" charset="0"/>
            </a:endParaRPr>
          </a:p>
        </p:txBody>
      </p:sp>
      <p:sp>
        <p:nvSpPr>
          <p:cNvPr id="27652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724400" y="2205038"/>
            <a:ext cx="4267200" cy="3875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400" smtClean="0">
                <a:latin typeface="Arial" charset="0"/>
              </a:rPr>
              <a:t>Що свідчить про те, що товариство було нелегальною організацією?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smtClean="0">
                <a:latin typeface="Arial" charset="0"/>
              </a:rPr>
              <a:t>Про що свідчить відмова товариства від принципу “Мета виправдовує засоби”?</a:t>
            </a:r>
          </a:p>
          <a:p>
            <a:pPr eaLnBrk="1" hangingPunct="1">
              <a:lnSpc>
                <a:spcPct val="90000"/>
              </a:lnSpc>
            </a:pPr>
            <a:endParaRPr lang="ru-RU" sz="2400" smtClean="0">
              <a:latin typeface="Arial" charset="0"/>
            </a:endParaRP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250825" y="1484313"/>
            <a:ext cx="87852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000">
                <a:solidFill>
                  <a:srgbClr val="FF0000"/>
                </a:solidFill>
              </a:rPr>
              <a:t>Опрацювати Статут Кирило Мефодіївського товариства ( с. 120- 121 підручника ) і визначити:</a:t>
            </a:r>
            <a:r>
              <a:rPr lang="uk-UA"/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42988" y="404813"/>
            <a:ext cx="7058025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СТАТУТ СЛОВ»ЯНСЬКОГО БРАТСТВА СВ, КИРИЛА І МЕФОДІЯ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21250" y="2492375"/>
            <a:ext cx="3754438" cy="4105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FF0000"/>
                </a:solidFill>
              </a:rPr>
              <a:t>Права та </a:t>
            </a:r>
            <a:r>
              <a:rPr lang="ru-RU" sz="2000" dirty="0" err="1">
                <a:solidFill>
                  <a:srgbClr val="FF0000"/>
                </a:solidFill>
              </a:rPr>
              <a:t>обов»язки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/>
              <a:t>членів</a:t>
            </a:r>
            <a:r>
              <a:rPr lang="ru-RU" sz="2000" dirty="0"/>
              <a:t> </a:t>
            </a:r>
            <a:r>
              <a:rPr lang="ru-RU" sz="2000" dirty="0" err="1"/>
              <a:t>товариства</a:t>
            </a:r>
            <a:r>
              <a:rPr lang="ru-RU" sz="2000" dirty="0"/>
              <a:t>;</a:t>
            </a:r>
          </a:p>
          <a:p>
            <a:pPr algn="ctr">
              <a:defRPr/>
            </a:pPr>
            <a:r>
              <a:rPr lang="ru-RU" sz="2000" dirty="0">
                <a:solidFill>
                  <a:srgbClr val="FF0000"/>
                </a:solidFill>
              </a:rPr>
              <a:t>Правила </a:t>
            </a:r>
            <a:r>
              <a:rPr lang="ru-RU" sz="2000" dirty="0" err="1">
                <a:solidFill>
                  <a:srgbClr val="FF0000"/>
                </a:solidFill>
              </a:rPr>
              <a:t>прийому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до </a:t>
            </a:r>
            <a:r>
              <a:rPr lang="ru-RU" sz="2000" dirty="0" err="1"/>
              <a:t>членів</a:t>
            </a:r>
            <a:r>
              <a:rPr lang="ru-RU" sz="2000" dirty="0"/>
              <a:t> </a:t>
            </a:r>
            <a:r>
              <a:rPr lang="ru-RU" sz="2000" dirty="0" err="1"/>
              <a:t>товариства</a:t>
            </a:r>
            <a:r>
              <a:rPr lang="ru-RU" sz="2000" dirty="0"/>
              <a:t> ( присяга);</a:t>
            </a:r>
          </a:p>
          <a:p>
            <a:pPr algn="ctr">
              <a:defRPr/>
            </a:pPr>
            <a:r>
              <a:rPr lang="ru-RU" sz="2000" dirty="0" err="1"/>
              <a:t>Установлені</a:t>
            </a:r>
            <a:r>
              <a:rPr lang="ru-RU" sz="2000" dirty="0"/>
              <a:t> </a:t>
            </a:r>
            <a:r>
              <a:rPr lang="ru-RU" sz="2000" dirty="0" err="1">
                <a:solidFill>
                  <a:srgbClr val="FF0000"/>
                </a:solidFill>
              </a:rPr>
              <a:t>таємні</a:t>
            </a:r>
            <a:r>
              <a:rPr lang="ru-RU" sz="2000" dirty="0">
                <a:solidFill>
                  <a:srgbClr val="FF0000"/>
                </a:solidFill>
              </a:rPr>
              <a:t> знаки </a:t>
            </a:r>
            <a:r>
              <a:rPr lang="ru-RU" sz="2000" dirty="0"/>
              <a:t>членства: перстень та </a:t>
            </a:r>
            <a:r>
              <a:rPr lang="ru-RU" sz="2000" dirty="0" err="1"/>
              <a:t>іконка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зображенням</a:t>
            </a:r>
            <a:r>
              <a:rPr lang="ru-RU" sz="2000" dirty="0"/>
              <a:t> св. </a:t>
            </a:r>
            <a:r>
              <a:rPr lang="ru-RU" sz="2000" dirty="0" err="1"/>
              <a:t>Кирила</a:t>
            </a:r>
            <a:r>
              <a:rPr lang="ru-RU" sz="2000" dirty="0"/>
              <a:t> й </a:t>
            </a:r>
            <a:r>
              <a:rPr lang="ru-RU" sz="2000" dirty="0" err="1"/>
              <a:t>Мефодія</a:t>
            </a:r>
            <a:r>
              <a:rPr lang="ru-RU" sz="2000" dirty="0"/>
              <a:t>;</a:t>
            </a:r>
          </a:p>
          <a:p>
            <a:pPr algn="ctr">
              <a:defRPr/>
            </a:pPr>
            <a:r>
              <a:rPr lang="ru-RU" sz="2000" dirty="0" err="1">
                <a:solidFill>
                  <a:srgbClr val="FF0000"/>
                </a:solidFill>
              </a:rPr>
              <a:t>Головний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обов»язок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– </a:t>
            </a:r>
            <a:r>
              <a:rPr lang="ru-RU" sz="2000" dirty="0" err="1"/>
              <a:t>поширення</a:t>
            </a:r>
            <a:r>
              <a:rPr lang="ru-RU" sz="2000" dirty="0"/>
              <a:t> </a:t>
            </a:r>
            <a:r>
              <a:rPr lang="ru-RU" sz="2000" dirty="0" err="1"/>
              <a:t>ідей</a:t>
            </a:r>
            <a:r>
              <a:rPr lang="ru-RU" sz="2000" dirty="0"/>
              <a:t> </a:t>
            </a:r>
            <a:r>
              <a:rPr lang="ru-RU" sz="2000" dirty="0" err="1"/>
              <a:t>товариства</a:t>
            </a:r>
            <a:r>
              <a:rPr lang="ru-RU" sz="2000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народу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850" y="1554163"/>
            <a:ext cx="3743325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ГОЛОВНІ ІДЕЇ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21250" y="1554163"/>
            <a:ext cx="3754438" cy="722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ГОЛОВНІ ПРАВИЛА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850" y="2636838"/>
            <a:ext cx="3743325" cy="3887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Об»єднання</a:t>
            </a:r>
            <a:r>
              <a:rPr lang="ru-RU" dirty="0"/>
              <a:t> </a:t>
            </a:r>
            <a:r>
              <a:rPr lang="ru-RU" dirty="0" err="1"/>
              <a:t>слов»янських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 у </a:t>
            </a:r>
            <a:r>
              <a:rPr lang="ru-RU" dirty="0" err="1"/>
              <a:t>федеративну</a:t>
            </a:r>
            <a:r>
              <a:rPr lang="ru-RU" dirty="0"/>
              <a:t> державу в </a:t>
            </a:r>
            <a:r>
              <a:rPr lang="ru-RU" dirty="0" err="1"/>
              <a:t>складі</a:t>
            </a:r>
            <a:r>
              <a:rPr lang="ru-RU" dirty="0"/>
              <a:t> –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Росії</a:t>
            </a:r>
            <a:r>
              <a:rPr lang="ru-RU" dirty="0"/>
              <a:t>, </a:t>
            </a:r>
            <a:r>
              <a:rPr lang="ru-RU" dirty="0" err="1"/>
              <a:t>Польщі</a:t>
            </a:r>
            <a:r>
              <a:rPr lang="ru-RU" dirty="0"/>
              <a:t>, </a:t>
            </a:r>
            <a:r>
              <a:rPr lang="ru-RU" dirty="0" err="1"/>
              <a:t>Чехії</a:t>
            </a:r>
            <a:r>
              <a:rPr lang="ru-RU" dirty="0"/>
              <a:t>, </a:t>
            </a:r>
            <a:r>
              <a:rPr lang="ru-RU" dirty="0" err="1"/>
              <a:t>Сербії</a:t>
            </a:r>
            <a:r>
              <a:rPr lang="ru-RU" dirty="0"/>
              <a:t>, </a:t>
            </a:r>
            <a:r>
              <a:rPr lang="ru-RU" dirty="0" err="1"/>
              <a:t>Болгарії</a:t>
            </a:r>
            <a:r>
              <a:rPr lang="ru-RU" dirty="0"/>
              <a:t>.</a:t>
            </a:r>
          </a:p>
          <a:p>
            <a:pPr algn="ctr">
              <a:defRPr/>
            </a:pPr>
            <a:r>
              <a:rPr lang="uk-UA" dirty="0"/>
              <a:t>Кожен </a:t>
            </a:r>
            <a:r>
              <a:rPr lang="uk-UA" dirty="0" err="1"/>
              <a:t>слов»янський</a:t>
            </a:r>
            <a:r>
              <a:rPr lang="uk-UA" dirty="0"/>
              <a:t> народ повинен мати свою державу;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err="1">
                <a:solidFill>
                  <a:srgbClr val="FF0000"/>
                </a:solidFill>
              </a:rPr>
              <a:t>Проголошення</a:t>
            </a:r>
            <a:r>
              <a:rPr lang="ru-RU" dirty="0"/>
              <a:t> </a:t>
            </a:r>
            <a:r>
              <a:rPr lang="ru-RU" dirty="0" err="1"/>
              <a:t>демократичних</a:t>
            </a:r>
            <a:r>
              <a:rPr lang="ru-RU" dirty="0"/>
              <a:t> свобод;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err="1">
                <a:solidFill>
                  <a:srgbClr val="FF0000"/>
                </a:solidFill>
              </a:rPr>
              <a:t>Розвиток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і </a:t>
            </a:r>
            <a:r>
              <a:rPr lang="ru-RU" dirty="0" err="1"/>
              <a:t>культури</a:t>
            </a:r>
            <a:r>
              <a:rPr lang="ru-RU" dirty="0"/>
              <a:t>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Наявність спільного органу – </a:t>
            </a:r>
            <a:r>
              <a:rPr lang="uk-UA" dirty="0" err="1"/>
              <a:t>Слов»янського</a:t>
            </a:r>
            <a:r>
              <a:rPr lang="uk-UA" dirty="0"/>
              <a:t> собору.</a:t>
            </a: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80513" cy="64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err="1" smtClean="0"/>
              <a:t>Громадсько</a:t>
            </a:r>
            <a:r>
              <a:rPr lang="uk-UA" dirty="0" smtClean="0"/>
              <a:t> – політична діяльність братства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 smtClean="0"/>
              <a:t>ідей</a:t>
            </a:r>
            <a:r>
              <a:rPr lang="ru-RU" dirty="0" smtClean="0"/>
              <a:t> </a:t>
            </a:r>
            <a:r>
              <a:rPr lang="ru-RU" dirty="0"/>
              <a:t>братства через </a:t>
            </a:r>
            <a:r>
              <a:rPr lang="ru-RU" dirty="0" err="1"/>
              <a:t>розповсюдження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програмних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, </a:t>
            </a:r>
            <a:r>
              <a:rPr lang="ru-RU" dirty="0" err="1"/>
              <a:t>прокламацій</a:t>
            </a:r>
            <a:r>
              <a:rPr lang="ru-RU" dirty="0"/>
              <a:t> («До </a:t>
            </a:r>
            <a:r>
              <a:rPr lang="ru-RU" dirty="0" err="1"/>
              <a:t>братів-українців</a:t>
            </a:r>
            <a:r>
              <a:rPr lang="ru-RU" dirty="0"/>
              <a:t>», «До </a:t>
            </a:r>
            <a:r>
              <a:rPr lang="ru-RU" dirty="0" err="1"/>
              <a:t>братів-великоросів</a:t>
            </a:r>
            <a:r>
              <a:rPr lang="ru-RU" dirty="0"/>
              <a:t> і </a:t>
            </a:r>
            <a:r>
              <a:rPr lang="ru-RU" dirty="0" err="1"/>
              <a:t>поляків</a:t>
            </a:r>
            <a:r>
              <a:rPr lang="ru-RU" dirty="0"/>
              <a:t>»), твори Тараса </a:t>
            </a:r>
            <a:r>
              <a:rPr lang="ru-RU" dirty="0" err="1" smtClean="0"/>
              <a:t>Шевченка</a:t>
            </a:r>
            <a:r>
              <a:rPr lang="ru-RU" dirty="0" smtClean="0"/>
              <a:t>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/>
              <a:t>займалися</a:t>
            </a:r>
            <a:r>
              <a:rPr lang="ru-RU" dirty="0" smtClean="0"/>
              <a:t> </a:t>
            </a:r>
            <a:r>
              <a:rPr lang="ru-RU" dirty="0" err="1"/>
              <a:t>науковою</a:t>
            </a:r>
            <a:r>
              <a:rPr lang="ru-RU" dirty="0"/>
              <a:t> </a:t>
            </a:r>
            <a:r>
              <a:rPr lang="ru-RU" dirty="0" err="1"/>
              <a:t>працею</a:t>
            </a:r>
            <a:r>
              <a:rPr lang="ru-RU" dirty="0"/>
              <a:t> і </a:t>
            </a:r>
            <a:r>
              <a:rPr lang="ru-RU" dirty="0" err="1"/>
              <a:t>виступали</a:t>
            </a:r>
            <a:r>
              <a:rPr lang="ru-RU" dirty="0"/>
              <a:t> з </a:t>
            </a:r>
            <a:r>
              <a:rPr lang="ru-RU" dirty="0" err="1"/>
              <a:t>лекціями</a:t>
            </a:r>
            <a:r>
              <a:rPr lang="ru-RU" dirty="0"/>
              <a:t> в </a:t>
            </a:r>
            <a:r>
              <a:rPr lang="ru-RU" dirty="0" err="1"/>
              <a:t>навчальних</a:t>
            </a:r>
            <a:r>
              <a:rPr lang="ru-RU" dirty="0"/>
              <a:t> закладах </a:t>
            </a:r>
            <a:r>
              <a:rPr lang="ru-RU" dirty="0" err="1"/>
              <a:t>Києва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проповідували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погляди;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/>
              <a:t>піклувалися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збирали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на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, </a:t>
            </a:r>
            <a:r>
              <a:rPr lang="ru-RU" dirty="0" err="1"/>
              <a:t>написання</a:t>
            </a:r>
            <a:r>
              <a:rPr lang="ru-RU" dirty="0"/>
              <a:t> і </a:t>
            </a:r>
            <a:r>
              <a:rPr lang="ru-RU" dirty="0" err="1"/>
              <a:t>видання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книг (</a:t>
            </a:r>
            <a:r>
              <a:rPr lang="ru-RU" dirty="0" err="1"/>
              <a:t>зокрема</a:t>
            </a:r>
            <a:r>
              <a:rPr lang="ru-RU" dirty="0"/>
              <a:t>, Пантелеймон </a:t>
            </a:r>
            <a:r>
              <a:rPr lang="ru-RU" dirty="0" err="1"/>
              <a:t>Куліш</a:t>
            </a:r>
            <a:r>
              <a:rPr lang="ru-RU" dirty="0"/>
              <a:t> </a:t>
            </a:r>
            <a:r>
              <a:rPr lang="ru-RU" dirty="0" err="1"/>
              <a:t>підготував</a:t>
            </a:r>
            <a:r>
              <a:rPr lang="ru-RU" dirty="0"/>
              <a:t> перший </a:t>
            </a:r>
            <a:r>
              <a:rPr lang="ru-RU" dirty="0" err="1"/>
              <a:t>підручник</a:t>
            </a:r>
            <a:r>
              <a:rPr lang="ru-RU" dirty="0"/>
              <a:t> з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«</a:t>
            </a:r>
            <a:r>
              <a:rPr lang="ru-RU" dirty="0" err="1"/>
              <a:t>Повість</a:t>
            </a:r>
            <a:r>
              <a:rPr lang="ru-RU" dirty="0"/>
              <a:t> про </a:t>
            </a:r>
            <a:r>
              <a:rPr lang="ru-RU" dirty="0" err="1"/>
              <a:t>український</a:t>
            </a:r>
            <a:r>
              <a:rPr lang="ru-RU" dirty="0"/>
              <a:t> народ», </a:t>
            </a:r>
            <a:r>
              <a:rPr lang="ru-RU" dirty="0" err="1"/>
              <a:t>виданий</a:t>
            </a:r>
            <a:r>
              <a:rPr lang="ru-RU" dirty="0"/>
              <a:t> 1846 року, та </a:t>
            </a:r>
            <a:r>
              <a:rPr lang="ru-RU" dirty="0" err="1"/>
              <a:t>ін</a:t>
            </a:r>
            <a:r>
              <a:rPr lang="ru-RU" dirty="0"/>
              <a:t>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dirty="0" smtClean="0"/>
              <a:t>Ліквідація Кирило – </a:t>
            </a:r>
            <a:r>
              <a:rPr lang="uk-UA" dirty="0" err="1" smtClean="0"/>
              <a:t>Мефодіївського</a:t>
            </a:r>
            <a:r>
              <a:rPr lang="uk-UA" dirty="0" smtClean="0"/>
              <a:t> товариства.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2400" b="1" i="1" dirty="0" smtClean="0"/>
              <a:t>На основі </a:t>
            </a:r>
            <a:r>
              <a:rPr lang="uk-UA" sz="2400" b="1" i="1" dirty="0" err="1" smtClean="0"/>
              <a:t>відеофрагменту</a:t>
            </a:r>
            <a:r>
              <a:rPr lang="uk-UA" sz="2400" b="1" i="1" dirty="0" smtClean="0"/>
              <a:t> визначте:</a:t>
            </a:r>
          </a:p>
          <a:p>
            <a:pPr marL="514350" indent="-514350" eaLnBrk="1" hangingPunct="1">
              <a:buFont typeface="Wingdings 2" pitchFamily="18" charset="2"/>
              <a:buAutoNum type="arabicPeriod"/>
              <a:defRPr/>
            </a:pPr>
            <a:r>
              <a:rPr lang="uk-UA" sz="2400" dirty="0" smtClean="0"/>
              <a:t>В результаті яких подій відбувся розгром товариства?</a:t>
            </a:r>
            <a:r>
              <a:rPr lang="uk-UA" sz="2400" dirty="0"/>
              <a:t> </a:t>
            </a:r>
            <a:endParaRPr lang="uk-UA" sz="2400" dirty="0" smtClean="0"/>
          </a:p>
          <a:p>
            <a:pPr marL="514350" indent="-514350" eaLnBrk="1" hangingPunct="1">
              <a:buFont typeface="Wingdings 2" pitchFamily="18" charset="2"/>
              <a:buAutoNum type="arabicPeriod"/>
              <a:defRPr/>
            </a:pPr>
            <a:r>
              <a:rPr lang="uk-UA" sz="2400" dirty="0" smtClean="0"/>
              <a:t>Як </a:t>
            </a:r>
            <a:r>
              <a:rPr lang="uk-UA" sz="2400" dirty="0"/>
              <a:t>учасники Кирило – </a:t>
            </a:r>
            <a:r>
              <a:rPr lang="uk-UA" sz="2400" dirty="0" err="1"/>
              <a:t>Мефодіївського</a:t>
            </a:r>
            <a:r>
              <a:rPr lang="uk-UA" sz="2400" dirty="0"/>
              <a:t> </a:t>
            </a:r>
            <a:r>
              <a:rPr lang="uk-UA" sz="2400" dirty="0" smtClean="0"/>
              <a:t>братства </a:t>
            </a:r>
            <a:r>
              <a:rPr lang="uk-UA" sz="2400" dirty="0"/>
              <a:t>під </a:t>
            </a:r>
            <a:r>
              <a:rPr lang="uk-UA" sz="2400" dirty="0" smtClean="0"/>
              <a:t>час арешту </a:t>
            </a:r>
            <a:r>
              <a:rPr lang="uk-UA" sz="2400" dirty="0"/>
              <a:t>та допитів дотримувалися головних правил товариства</a:t>
            </a:r>
            <a:r>
              <a:rPr lang="uk-UA" sz="2400" dirty="0" smtClean="0"/>
              <a:t>? </a:t>
            </a:r>
          </a:p>
          <a:p>
            <a:pPr marL="514350" indent="-514350" eaLnBrk="1" hangingPunct="1">
              <a:buFont typeface="Wingdings 2" pitchFamily="18" charset="2"/>
              <a:buAutoNum type="arabicPeriod"/>
              <a:defRPr/>
            </a:pPr>
            <a:r>
              <a:rPr lang="uk-UA" sz="2400" dirty="0" smtClean="0"/>
              <a:t>Чому царський уряд заборонив друкування та продаж творів членів Кирило – </a:t>
            </a:r>
            <a:r>
              <a:rPr lang="uk-UA" sz="2400" dirty="0" err="1" smtClean="0"/>
              <a:t>Мефодіївського</a:t>
            </a:r>
            <a:r>
              <a:rPr lang="uk-UA" sz="2400" dirty="0" smtClean="0"/>
              <a:t> товариства?</a:t>
            </a:r>
          </a:p>
          <a:p>
            <a:pPr marL="514350" indent="-514350" eaLnBrk="1" hangingPunct="1">
              <a:buFont typeface="Wingdings 2" pitchFamily="18" charset="2"/>
              <a:buAutoNum type="arabicPeriod"/>
              <a:defRPr/>
            </a:pPr>
            <a:r>
              <a:rPr lang="uk-UA" sz="2400" dirty="0" smtClean="0"/>
              <a:t>Кого з членів Кирило – </a:t>
            </a:r>
            <a:r>
              <a:rPr lang="uk-UA" sz="2400" dirty="0" err="1" smtClean="0"/>
              <a:t>Мефодіївського</a:t>
            </a:r>
            <a:r>
              <a:rPr lang="uk-UA" sz="2400" dirty="0" smtClean="0"/>
              <a:t> товариства царизм покарав найтяжче? Чому?</a:t>
            </a:r>
          </a:p>
          <a:p>
            <a:pPr marL="514350" indent="-514350" eaLnBrk="1" hangingPunct="1">
              <a:buFont typeface="Wingdings 2" pitchFamily="18" charset="2"/>
              <a:buAutoNum type="arabicPeriod"/>
              <a:defRPr/>
            </a:pPr>
            <a:endParaRPr lang="uk-UA" dirty="0" smtClean="0"/>
          </a:p>
          <a:p>
            <a:pPr marL="514350" indent="-514350" eaLnBrk="1" hangingPunct="1">
              <a:buFont typeface="Wingdings 2" pitchFamily="18" charset="2"/>
              <a:buAutoNum type="arabicPeriod"/>
              <a:defRPr/>
            </a:pPr>
            <a:endParaRPr lang="ru-RU" dirty="0"/>
          </a:p>
        </p:txBody>
      </p:sp>
      <p:sp>
        <p:nvSpPr>
          <p:cNvPr id="7" name="Управляющая кнопка: фильм 6">
            <a:hlinkClick r:id="rId2" action="ppaction://program" highlightClick="1"/>
          </p:cNvPr>
          <p:cNvSpPr/>
          <p:nvPr/>
        </p:nvSpPr>
        <p:spPr>
          <a:xfrm>
            <a:off x="395288" y="6453188"/>
            <a:ext cx="647700" cy="36036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Т.Г.Шевченка</a:t>
            </a:r>
            <a:r>
              <a:rPr lang="ru-RU" dirty="0"/>
              <a:t> в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національному</a:t>
            </a:r>
            <a:r>
              <a:rPr lang="ru-RU" dirty="0"/>
              <a:t> </a:t>
            </a:r>
            <a:r>
              <a:rPr lang="ru-RU" dirty="0" err="1"/>
              <a:t>відродженні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851275" y="1600200"/>
            <a:ext cx="5140325" cy="4724400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Т.Шевченко став людиною – символом пробудження українського народу;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поетичною творчістю сприяв формуванню української літературної мови;</a:t>
            </a:r>
            <a:r>
              <a:rPr lang="uk-UA" dirty="0"/>
              <a:t> </a:t>
            </a: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брав </a:t>
            </a:r>
            <a:r>
              <a:rPr lang="uk-UA" dirty="0"/>
              <a:t>активну участь в діяльності Кирило – </a:t>
            </a:r>
            <a:r>
              <a:rPr lang="uk-UA" dirty="0" err="1"/>
              <a:t>Мефодіївського</a:t>
            </a:r>
            <a:r>
              <a:rPr lang="uk-UA" dirty="0"/>
              <a:t> товариства</a:t>
            </a:r>
            <a:r>
              <a:rPr lang="uk-UA" dirty="0" smtClean="0"/>
              <a:t>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в</a:t>
            </a:r>
            <a:r>
              <a:rPr lang="uk-UA" dirty="0" smtClean="0"/>
              <a:t>ідстоював </a:t>
            </a:r>
            <a:r>
              <a:rPr lang="uk-UA" dirty="0" smtClean="0">
                <a:solidFill>
                  <a:srgbClr val="FF0000"/>
                </a:solidFill>
              </a:rPr>
              <a:t>революційну</a:t>
            </a:r>
            <a:r>
              <a:rPr lang="uk-UA" dirty="0" smtClean="0"/>
              <a:t> боротьбу за національне та соціальне визволення українського народу;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відстоював республіканську форму правління;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Сприяв формуванню самосвідомості українців і створював підґрунтя для початку нового етапу визвольного руху.</a:t>
            </a:r>
            <a:endParaRPr lang="ru-RU" dirty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3201987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388" y="188913"/>
            <a:ext cx="8686800" cy="6335712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rgbClr val="FF0000"/>
                </a:solidFill>
              </a:rPr>
              <a:t>«Він був сином мужика – і став володарем в царстві духа. Він був кріпаком – і став велетнем у царстві людської культури. Він був самоуком – і вказав нові, світлі й вільні шляхи професорам і книжним ученим» ( І.Франко )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uk-UA" dirty="0" smtClean="0"/>
          </a:p>
          <a:p>
            <a:pPr eaLnBrk="1" hangingPunct="1">
              <a:defRPr/>
            </a:pPr>
            <a:r>
              <a:rPr lang="uk-UA" dirty="0" smtClean="0">
                <a:solidFill>
                  <a:srgbClr val="C00000"/>
                </a:solidFill>
              </a:rPr>
              <a:t>«Поезія Шевченка має для нас епохальне значення: вона зробила з темної етнографічної маси націю, вона розбила назавжди можливість існування українського руху як «</a:t>
            </a:r>
            <a:r>
              <a:rPr lang="uk-UA" dirty="0" err="1" smtClean="0">
                <a:solidFill>
                  <a:srgbClr val="C00000"/>
                </a:solidFill>
              </a:rPr>
              <a:t>южно</a:t>
            </a:r>
            <a:r>
              <a:rPr lang="uk-UA" dirty="0" smtClean="0">
                <a:solidFill>
                  <a:srgbClr val="C00000"/>
                </a:solidFill>
              </a:rPr>
              <a:t> – </a:t>
            </a:r>
            <a:r>
              <a:rPr lang="uk-UA" dirty="0" err="1" smtClean="0">
                <a:solidFill>
                  <a:srgbClr val="C00000"/>
                </a:solidFill>
              </a:rPr>
              <a:t>русскаго</a:t>
            </a:r>
            <a:r>
              <a:rPr lang="uk-UA" dirty="0" smtClean="0">
                <a:solidFill>
                  <a:srgbClr val="C00000"/>
                </a:solidFill>
              </a:rPr>
              <a:t>» провінціалізму» ( Ю.Охрімович)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Працюємо з джерелом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У </a:t>
            </a:r>
            <a:r>
              <a:rPr lang="ru-RU" dirty="0" err="1"/>
              <a:t>доповідній</a:t>
            </a:r>
            <a:r>
              <a:rPr lang="ru-RU" dirty="0"/>
              <a:t> </a:t>
            </a:r>
            <a:r>
              <a:rPr lang="ru-RU" dirty="0" err="1"/>
              <a:t>записці</a:t>
            </a:r>
            <a:r>
              <a:rPr lang="ru-RU" dirty="0"/>
              <a:t> </a:t>
            </a:r>
            <a:r>
              <a:rPr lang="ru-RU" dirty="0" err="1"/>
              <a:t>жандармського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до </a:t>
            </a:r>
            <a:r>
              <a:rPr lang="ru-RU" dirty="0" err="1"/>
              <a:t>Миколи</a:t>
            </a:r>
            <a:r>
              <a:rPr lang="ru-RU" dirty="0"/>
              <a:t> І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</a:t>
            </a:r>
            <a:r>
              <a:rPr lang="ru-RU" dirty="0" err="1"/>
              <a:t>розслідування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Кирило-Мефодіївського</a:t>
            </a:r>
            <a:r>
              <a:rPr lang="ru-RU" dirty="0"/>
              <a:t> братства </a:t>
            </a:r>
            <a:r>
              <a:rPr lang="ru-RU" dirty="0" err="1"/>
              <a:t>окремим</a:t>
            </a:r>
            <a:r>
              <a:rPr lang="ru-RU" dirty="0"/>
              <a:t> пунктом </a:t>
            </a:r>
            <a:r>
              <a:rPr lang="ru-RU" dirty="0" err="1"/>
              <a:t>містилася</a:t>
            </a:r>
            <a:r>
              <a:rPr lang="ru-RU" dirty="0"/>
              <a:t> </a:t>
            </a:r>
            <a:r>
              <a:rPr lang="ru-RU" dirty="0" err="1"/>
              <a:t>пропозиція</a:t>
            </a:r>
            <a:r>
              <a:rPr lang="ru-RU" dirty="0"/>
              <a:t> </a:t>
            </a:r>
            <a:r>
              <a:rPr lang="ru-RU" dirty="0" err="1"/>
              <a:t>зобов'язати</a:t>
            </a:r>
            <a:r>
              <a:rPr lang="ru-RU" dirty="0"/>
              <a:t> </a:t>
            </a:r>
            <a:r>
              <a:rPr lang="ru-RU" dirty="0" err="1"/>
              <a:t>царських</a:t>
            </a:r>
            <a:r>
              <a:rPr lang="ru-RU" dirty="0"/>
              <a:t> </a:t>
            </a:r>
            <a:r>
              <a:rPr lang="ru-RU" dirty="0" err="1"/>
              <a:t>адміністраторів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звертати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увагу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тих, 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особливо 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займаються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малоросійськими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старожитностями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історією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літературою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старатися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 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припинити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цій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галузі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наук 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усіляке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зловживання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якомога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найнепомітніше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найобережніше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без 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явних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переслідувань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і, 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наскільки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можливо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дратуючи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уродженців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Малоросії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/>
              <a:t>Поясніть</a:t>
            </a:r>
            <a:r>
              <a:rPr lang="ru-RU" dirty="0"/>
              <a:t>,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розгрому</a:t>
            </a:r>
            <a:r>
              <a:rPr lang="ru-RU" dirty="0"/>
              <a:t> </a:t>
            </a:r>
            <a:r>
              <a:rPr lang="ru-RU" dirty="0" err="1"/>
              <a:t>Кирило-Мефодіївського</a:t>
            </a:r>
            <a:r>
              <a:rPr lang="ru-RU" dirty="0"/>
              <a:t> братства й аж до </a:t>
            </a:r>
            <a:r>
              <a:rPr lang="ru-RU" dirty="0" err="1"/>
              <a:t>ліквідації</a:t>
            </a:r>
            <a:r>
              <a:rPr lang="ru-RU" dirty="0"/>
              <a:t> СРСР люди,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цікавилися</a:t>
            </a:r>
            <a:r>
              <a:rPr lang="ru-RU" dirty="0"/>
              <a:t> </a:t>
            </a:r>
            <a:r>
              <a:rPr lang="ru-RU" dirty="0" err="1"/>
              <a:t>українською</a:t>
            </a:r>
            <a:r>
              <a:rPr lang="ru-RU" dirty="0"/>
              <a:t> </a:t>
            </a:r>
            <a:r>
              <a:rPr lang="ru-RU" dirty="0" err="1"/>
              <a:t>історією</a:t>
            </a:r>
            <a:r>
              <a:rPr lang="ru-RU" dirty="0"/>
              <a:t> та </a:t>
            </a:r>
            <a:r>
              <a:rPr lang="ru-RU" dirty="0" err="1"/>
              <a:t>літературою</a:t>
            </a:r>
            <a:r>
              <a:rPr lang="ru-RU" dirty="0"/>
              <a:t>, </a:t>
            </a:r>
            <a:r>
              <a:rPr lang="ru-RU" dirty="0" err="1"/>
              <a:t>потрапляли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пильний</a:t>
            </a:r>
            <a:r>
              <a:rPr lang="ru-RU" dirty="0"/>
              <a:t> </a:t>
            </a:r>
            <a:r>
              <a:rPr lang="ru-RU" dirty="0" err="1"/>
              <a:t>нагляд</a:t>
            </a:r>
            <a:r>
              <a:rPr lang="ru-RU" dirty="0"/>
              <a:t> </a:t>
            </a:r>
            <a:r>
              <a:rPr lang="ru-RU" dirty="0" err="1"/>
              <a:t>жандармів</a:t>
            </a:r>
            <a:r>
              <a:rPr lang="ru-RU" dirty="0"/>
              <a:t> і спецслужб.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Історичне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Кирило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Мефодіївського</a:t>
            </a:r>
            <a:r>
              <a:rPr lang="ru-RU" dirty="0"/>
              <a:t> </a:t>
            </a:r>
            <a:r>
              <a:rPr lang="ru-RU" dirty="0" smtClean="0"/>
              <a:t>братства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перша </a:t>
            </a:r>
            <a:r>
              <a:rPr lang="ru-RU" dirty="0" err="1" smtClean="0"/>
              <a:t>спроба</a:t>
            </a:r>
            <a:r>
              <a:rPr lang="ru-RU" dirty="0" smtClean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інтелігенції</a:t>
            </a:r>
            <a:r>
              <a:rPr lang="ru-RU" dirty="0"/>
              <a:t> </a:t>
            </a:r>
            <a:r>
              <a:rPr lang="ru-RU" dirty="0" err="1"/>
              <a:t>вдатися</a:t>
            </a:r>
            <a:r>
              <a:rPr lang="ru-RU" dirty="0"/>
              <a:t> до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.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Братство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розробило</a:t>
            </a:r>
            <a:r>
              <a:rPr lang="ru-RU" dirty="0"/>
              <a:t> </a:t>
            </a:r>
            <a:r>
              <a:rPr lang="ru-RU" dirty="0" err="1"/>
              <a:t>широку</a:t>
            </a:r>
            <a:r>
              <a:rPr lang="ru-RU" dirty="0"/>
              <a:t> </a:t>
            </a:r>
            <a:r>
              <a:rPr lang="ru-RU" dirty="0" err="1"/>
              <a:t>політичну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</a:t>
            </a:r>
            <a:r>
              <a:rPr lang="ru-RU" dirty="0" err="1"/>
              <a:t>національно-визвольного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, яка стала </a:t>
            </a:r>
            <a:r>
              <a:rPr lang="ru-RU" dirty="0" err="1"/>
              <a:t>дороговказом</a:t>
            </a:r>
            <a:r>
              <a:rPr lang="ru-RU" dirty="0"/>
              <a:t> для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 smtClean="0"/>
              <a:t>наступників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Братство </a:t>
            </a:r>
            <a:r>
              <a:rPr lang="ru-RU" dirty="0"/>
              <a:t>стало </a:t>
            </a:r>
            <a:r>
              <a:rPr lang="ru-RU" dirty="0" err="1"/>
              <a:t>самостійним</a:t>
            </a:r>
            <a:r>
              <a:rPr lang="ru-RU" dirty="0"/>
              <a:t> і </a:t>
            </a:r>
            <a:r>
              <a:rPr lang="ru-RU" dirty="0" err="1"/>
              <a:t>самобутнім</a:t>
            </a:r>
            <a:r>
              <a:rPr lang="ru-RU" dirty="0"/>
              <a:t> </a:t>
            </a:r>
            <a:r>
              <a:rPr lang="ru-RU" dirty="0" err="1"/>
              <a:t>політичним</a:t>
            </a:r>
            <a:r>
              <a:rPr lang="ru-RU" dirty="0"/>
              <a:t> </a:t>
            </a:r>
            <a:r>
              <a:rPr lang="ru-RU" dirty="0" err="1"/>
              <a:t>формуванням</a:t>
            </a:r>
            <a:r>
              <a:rPr lang="ru-RU" dirty="0"/>
              <a:t>, яке </a:t>
            </a:r>
            <a:r>
              <a:rPr lang="ru-RU" dirty="0" err="1"/>
              <a:t>організаційно</a:t>
            </a:r>
            <a:r>
              <a:rPr lang="ru-RU" dirty="0"/>
              <a:t> не </a:t>
            </a:r>
            <a:r>
              <a:rPr lang="ru-RU" dirty="0" err="1"/>
              <a:t>підпорядковувалося</a:t>
            </a:r>
            <a:r>
              <a:rPr lang="ru-RU" dirty="0"/>
              <a:t>, а </a:t>
            </a:r>
            <a:r>
              <a:rPr lang="ru-RU" dirty="0" err="1"/>
              <a:t>ідеологічно</a:t>
            </a:r>
            <a:r>
              <a:rPr lang="ru-RU" dirty="0"/>
              <a:t> не </a:t>
            </a:r>
            <a:r>
              <a:rPr lang="ru-RU" dirty="0" err="1"/>
              <a:t>повторювало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настанов</a:t>
            </a:r>
            <a:r>
              <a:rPr lang="ru-RU" dirty="0"/>
              <a:t> </a:t>
            </a:r>
            <a:r>
              <a:rPr lang="ru-RU" dirty="0" err="1"/>
              <a:t>жодної</a:t>
            </a:r>
            <a:r>
              <a:rPr lang="ru-RU" dirty="0"/>
              <a:t> з </a:t>
            </a:r>
            <a:r>
              <a:rPr lang="ru-RU" dirty="0" err="1"/>
              <a:t>загальноросійських</a:t>
            </a:r>
            <a:r>
              <a:rPr lang="ru-RU" dirty="0"/>
              <a:t> </a:t>
            </a:r>
            <a:r>
              <a:rPr lang="ru-RU" dirty="0" err="1"/>
              <a:t>суспільних</a:t>
            </a:r>
            <a:r>
              <a:rPr lang="ru-RU" dirty="0"/>
              <a:t> </a:t>
            </a:r>
            <a:r>
              <a:rPr lang="ru-RU" dirty="0" err="1"/>
              <a:t>течій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i="1" u="sng" dirty="0" smtClean="0">
                <a:solidFill>
                  <a:srgbClr val="FF0000"/>
                </a:solidFill>
              </a:rPr>
              <a:t>Виберіть ідеї, характерні для Кирило – </a:t>
            </a:r>
            <a:r>
              <a:rPr lang="uk-UA" b="1" i="1" u="sng" dirty="0" err="1" smtClean="0">
                <a:solidFill>
                  <a:srgbClr val="FF0000"/>
                </a:solidFill>
              </a:rPr>
              <a:t>Мефодіївського</a:t>
            </a:r>
            <a:r>
              <a:rPr lang="uk-UA" b="1" i="1" u="sng" dirty="0" smtClean="0">
                <a:solidFill>
                  <a:srgbClr val="FF0000"/>
                </a:solidFill>
              </a:rPr>
              <a:t> братства</a:t>
            </a:r>
            <a:r>
              <a:rPr lang="uk-UA" dirty="0" smtClean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1. Україна – незалежна держава.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2. Федеративний союз </a:t>
            </a:r>
            <a:r>
              <a:rPr lang="uk-UA" dirty="0" err="1" smtClean="0"/>
              <a:t>слов»янських</a:t>
            </a:r>
            <a:r>
              <a:rPr lang="uk-UA" dirty="0" smtClean="0"/>
              <a:t> держав.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3. Москва – центр </a:t>
            </a:r>
            <a:r>
              <a:rPr lang="uk-UA" dirty="0" err="1" smtClean="0"/>
              <a:t>слов»янського</a:t>
            </a:r>
            <a:r>
              <a:rPr lang="uk-UA" dirty="0" smtClean="0"/>
              <a:t> світу.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4. Україна – конституційна монархія.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5. Україна - республіка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6. В єдину федерацію входили Росія та Україна.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dirty="0" smtClean="0"/>
              <a:t>7.  Збереження </a:t>
            </a:r>
            <a:r>
              <a:rPr lang="ru-RU" dirty="0" err="1" smtClean="0"/>
              <a:t>кріпосництва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самодержавства</a:t>
            </a:r>
            <a:r>
              <a:rPr lang="ru-RU" dirty="0" smtClean="0"/>
              <a:t>;</a:t>
            </a:r>
            <a:endParaRPr lang="uk-UA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8. Здійснення перетворень революційним шляхом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9. Свобода віросповідання.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10. Розвиток освіти.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11. Київ – центр федеративного союзу.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12. Рівність всіх громадян.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Закріплення.</a:t>
            </a:r>
            <a:endParaRPr lang="ru-RU" dirty="0"/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4511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latin typeface="Arial" charset="0"/>
              </a:rPr>
              <a:t>1. </a:t>
            </a:r>
            <a:r>
              <a:rPr lang="ru-RU" sz="2800" smtClean="0"/>
              <a:t>Які ознаки політичної партії наявні у діяльності Кирило – Мефодіївського товариства?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188" y="2492375"/>
            <a:ext cx="81375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Franklin Gothic Book" pitchFamily="34" charset="0"/>
              </a:rPr>
              <a:t>Політична партія – добровільне об”єднання громадян, що представляє волю певної соціальної групи, прагне оволодіти державною владою та має програму розвитку суспільства.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68313" y="3500438"/>
            <a:ext cx="84963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/>
              <a:t>2. Як епіграф уроку: «Жоден з слов'янських народів не може так прагнути до самобутності  (тобто незалежності) і підбурювати інших братів, як ми, українці...  Коли довше існуватиме теперішній порядок, в якому все українське  зневажається, тоді Україна загубить свій народний скарб...» розкриває причини виникнення Кирило – Мефодіївського товариства?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Читати §13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п</a:t>
            </a:r>
            <a:r>
              <a:rPr lang="uk-UA" dirty="0" smtClean="0"/>
              <a:t>ознайомитися із процесом розвитку національної ідеї в суспільно – політичному русі України І половини ХІХ століття та діяльністю першої української політичної нелегальної організації – Кирило – </a:t>
            </a:r>
            <a:r>
              <a:rPr lang="uk-UA" dirty="0" err="1" smtClean="0"/>
              <a:t>Мефодіївське</a:t>
            </a:r>
            <a:r>
              <a:rPr lang="uk-UA" dirty="0" smtClean="0"/>
              <a:t> братство;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в</a:t>
            </a:r>
            <a:r>
              <a:rPr lang="uk-UA" dirty="0" smtClean="0"/>
              <a:t>читися аналізувати програмні документи братства, працювати з історичними джерелами, робити висновки;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р</a:t>
            </a:r>
            <a:r>
              <a:rPr lang="uk-UA" dirty="0" smtClean="0"/>
              <a:t>озкрити значення діяльності </a:t>
            </a:r>
            <a:r>
              <a:rPr lang="uk-UA" dirty="0" err="1" smtClean="0"/>
              <a:t>кирило</a:t>
            </a:r>
            <a:r>
              <a:rPr lang="uk-UA" dirty="0" smtClean="0"/>
              <a:t> – </a:t>
            </a:r>
            <a:r>
              <a:rPr lang="uk-UA" dirty="0" err="1" smtClean="0"/>
              <a:t>мефодіївців</a:t>
            </a:r>
            <a:r>
              <a:rPr lang="uk-UA" dirty="0" smtClean="0"/>
              <a:t> у розвитку українського національного руху;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Утворення першої української політичної нелегальної організації Кирило – </a:t>
            </a:r>
            <a:r>
              <a:rPr lang="uk-UA" dirty="0" err="1" smtClean="0"/>
              <a:t>Мефодіївського</a:t>
            </a:r>
            <a:r>
              <a:rPr lang="uk-UA" dirty="0" smtClean="0"/>
              <a:t> братства.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Програмні документи й </a:t>
            </a:r>
            <a:r>
              <a:rPr lang="uk-UA" dirty="0" err="1" smtClean="0"/>
              <a:t>громадсько</a:t>
            </a:r>
            <a:r>
              <a:rPr lang="uk-UA" dirty="0" smtClean="0"/>
              <a:t> – політична діяльність братства.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Значення Кирило – </a:t>
            </a:r>
            <a:r>
              <a:rPr lang="uk-UA" dirty="0" err="1" smtClean="0"/>
              <a:t>Мефодіївського</a:t>
            </a:r>
            <a:r>
              <a:rPr lang="uk-UA" dirty="0" smtClean="0"/>
              <a:t> братства для розгортання національно – визвольного руху.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Місце Т.Г.Шевченка в українському національному відродженні.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14339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mtClean="0"/>
              <a:t>Опорні поняття: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/>
              <a:t>Політична нелегальна організація;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/>
              <a:t>Статут;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/>
              <a:t>Різночинці.</a:t>
            </a:r>
          </a:p>
        </p:txBody>
      </p:sp>
      <p:sp>
        <p:nvSpPr>
          <p:cNvPr id="14340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/>
          <a:lstStyle/>
          <a:p>
            <a:pPr eaLnBrk="1" hangingPunct="1"/>
            <a:r>
              <a:rPr lang="uk-UA" smtClean="0"/>
              <a:t>Опорні дати:</a:t>
            </a:r>
          </a:p>
          <a:p>
            <a:pPr eaLnBrk="1" hangingPunct="1"/>
            <a:r>
              <a:rPr lang="uk-UA" smtClean="0"/>
              <a:t>Січень 1846 – березень 1847 рр. – діяльність Кирило – Мефодіївського братства.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5"/>
          <p:cNvSpPr>
            <a:spLocks noChangeArrowheads="1"/>
          </p:cNvSpPr>
          <p:nvPr/>
        </p:nvSpPr>
        <p:spPr bwMode="auto">
          <a:xfrm>
            <a:off x="323850" y="765175"/>
            <a:ext cx="8569325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>
                <a:latin typeface="Franklin Gothic Book" pitchFamily="34" charset="0"/>
              </a:rPr>
              <a:t>«Жоден з слов'янських народів не може так прагнути до самобутності (тобто незалежності) і підбурювати інших братів, як ми, українці... Коли довше існуватиме теперішній порядок, в якому все українське зневажається, тоді Україна загубить свій народний скарб...» </a:t>
            </a:r>
            <a:endParaRPr lang="ru-RU" sz="3200"/>
          </a:p>
          <a:p>
            <a:endParaRPr lang="ru-RU" sz="3200"/>
          </a:p>
          <a:p>
            <a:pPr algn="r"/>
            <a:r>
              <a:rPr lang="ru-RU" sz="2000">
                <a:latin typeface="Franklin Gothic Book" pitchFamily="34" charset="0"/>
              </a:rPr>
              <a:t>(зі статуту Кирило-Мефодіївського братства)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Проблемне завдання</a:t>
            </a:r>
            <a:endParaRPr lang="ru-RU" dirty="0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Які ознаки політичної партії наявні у діяльності Кирило – Мефодіївського товариства?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8218488" cy="4843463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defRPr/>
            </a:pPr>
            <a:r>
              <a:rPr lang="uk-UA" sz="9600" dirty="0" smtClean="0"/>
              <a:t>Чому в кінці </a:t>
            </a:r>
            <a:r>
              <a:rPr lang="en-US" sz="9600" dirty="0" smtClean="0"/>
              <a:t>XVIII - </a:t>
            </a:r>
            <a:r>
              <a:rPr lang="uk-UA" sz="9600" dirty="0" smtClean="0"/>
              <a:t> в І третині </a:t>
            </a:r>
            <a:r>
              <a:rPr lang="en-US" sz="9600" dirty="0" smtClean="0"/>
              <a:t>XIX</a:t>
            </a:r>
            <a:r>
              <a:rPr lang="uk-UA" sz="9600" dirty="0" smtClean="0"/>
              <a:t> століття в Україні розгортається суспільно – політичний рух?</a:t>
            </a:r>
          </a:p>
          <a:p>
            <a:pPr eaLnBrk="1" hangingPunct="1">
              <a:defRPr/>
            </a:pPr>
            <a:r>
              <a:rPr lang="uk-UA" sz="9600" dirty="0" smtClean="0"/>
              <a:t>Які течії склалися в суспільно – політичному русі України в І третині ХІХ століття?</a:t>
            </a:r>
          </a:p>
          <a:p>
            <a:pPr eaLnBrk="1" hangingPunct="1">
              <a:defRPr/>
            </a:pPr>
            <a:r>
              <a:rPr lang="uk-UA" sz="9600" dirty="0" smtClean="0"/>
              <a:t>Чому український народ не підтримав російських та польських революціонерів?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981075"/>
            <a:ext cx="9150350" cy="587851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468313" y="188913"/>
            <a:ext cx="8135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Franklin Gothic Book" pitchFamily="34" charset="0"/>
              </a:rPr>
              <a:t>Які організації діяли на території України на початку ХІХ століття?</a:t>
            </a:r>
          </a:p>
          <a:p>
            <a:r>
              <a:rPr lang="uk-UA" b="1">
                <a:solidFill>
                  <a:srgbClr val="FF0000"/>
                </a:solidFill>
                <a:latin typeface="Franklin Gothic Book" pitchFamily="34" charset="0"/>
              </a:rPr>
              <a:t>Показати на карті місця діяльності декабристів, масонських лож в Україні.</a:t>
            </a:r>
            <a:endParaRPr lang="ru-RU" b="1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21508" name="Freeform 4"/>
          <p:cNvSpPr>
            <a:spLocks/>
          </p:cNvSpPr>
          <p:nvPr/>
        </p:nvSpPr>
        <p:spPr bwMode="auto">
          <a:xfrm>
            <a:off x="2700338" y="3357563"/>
            <a:ext cx="1069975" cy="784225"/>
          </a:xfrm>
          <a:custGeom>
            <a:avLst/>
            <a:gdLst>
              <a:gd name="T0" fmla="*/ 2147483647 w 674"/>
              <a:gd name="T1" fmla="*/ 2147483647 h 494"/>
              <a:gd name="T2" fmla="*/ 2147483647 w 674"/>
              <a:gd name="T3" fmla="*/ 2147483647 h 494"/>
              <a:gd name="T4" fmla="*/ 2147483647 w 674"/>
              <a:gd name="T5" fmla="*/ 2147483647 h 494"/>
              <a:gd name="T6" fmla="*/ 2147483647 w 674"/>
              <a:gd name="T7" fmla="*/ 2147483647 h 494"/>
              <a:gd name="T8" fmla="*/ 2147483647 w 674"/>
              <a:gd name="T9" fmla="*/ 2147483647 h 494"/>
              <a:gd name="T10" fmla="*/ 2147483647 w 674"/>
              <a:gd name="T11" fmla="*/ 2147483647 h 494"/>
              <a:gd name="T12" fmla="*/ 2147483647 w 674"/>
              <a:gd name="T13" fmla="*/ 2147483647 h 494"/>
              <a:gd name="T14" fmla="*/ 2147483647 w 674"/>
              <a:gd name="T15" fmla="*/ 2147483647 h 4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74" h="494">
                <a:moveTo>
                  <a:pt x="120" y="494"/>
                </a:moveTo>
                <a:cubicBezTo>
                  <a:pt x="123" y="379"/>
                  <a:pt x="0" y="0"/>
                  <a:pt x="239" y="110"/>
                </a:cubicBezTo>
                <a:cubicBezTo>
                  <a:pt x="253" y="116"/>
                  <a:pt x="234" y="148"/>
                  <a:pt x="248" y="155"/>
                </a:cubicBezTo>
                <a:cubicBezTo>
                  <a:pt x="278" y="170"/>
                  <a:pt x="315" y="161"/>
                  <a:pt x="349" y="164"/>
                </a:cubicBezTo>
                <a:cubicBezTo>
                  <a:pt x="424" y="192"/>
                  <a:pt x="534" y="194"/>
                  <a:pt x="614" y="201"/>
                </a:cubicBezTo>
                <a:cubicBezTo>
                  <a:pt x="674" y="291"/>
                  <a:pt x="604" y="276"/>
                  <a:pt x="532" y="283"/>
                </a:cubicBezTo>
                <a:cubicBezTo>
                  <a:pt x="492" y="296"/>
                  <a:pt x="479" y="328"/>
                  <a:pt x="431" y="329"/>
                </a:cubicBezTo>
                <a:cubicBezTo>
                  <a:pt x="132" y="338"/>
                  <a:pt x="227" y="296"/>
                  <a:pt x="120" y="347"/>
                </a:cubicBez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09" name="Freeform 5"/>
          <p:cNvSpPr>
            <a:spLocks/>
          </p:cNvSpPr>
          <p:nvPr/>
        </p:nvSpPr>
        <p:spPr bwMode="auto">
          <a:xfrm>
            <a:off x="3995738" y="3068638"/>
            <a:ext cx="1069975" cy="784225"/>
          </a:xfrm>
          <a:custGeom>
            <a:avLst/>
            <a:gdLst>
              <a:gd name="T0" fmla="*/ 2147483647 w 674"/>
              <a:gd name="T1" fmla="*/ 2147483647 h 494"/>
              <a:gd name="T2" fmla="*/ 2147483647 w 674"/>
              <a:gd name="T3" fmla="*/ 2147483647 h 494"/>
              <a:gd name="T4" fmla="*/ 2147483647 w 674"/>
              <a:gd name="T5" fmla="*/ 2147483647 h 494"/>
              <a:gd name="T6" fmla="*/ 2147483647 w 674"/>
              <a:gd name="T7" fmla="*/ 2147483647 h 494"/>
              <a:gd name="T8" fmla="*/ 2147483647 w 674"/>
              <a:gd name="T9" fmla="*/ 2147483647 h 494"/>
              <a:gd name="T10" fmla="*/ 2147483647 w 674"/>
              <a:gd name="T11" fmla="*/ 2147483647 h 494"/>
              <a:gd name="T12" fmla="*/ 2147483647 w 674"/>
              <a:gd name="T13" fmla="*/ 2147483647 h 494"/>
              <a:gd name="T14" fmla="*/ 2147483647 w 674"/>
              <a:gd name="T15" fmla="*/ 2147483647 h 4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74" h="494">
                <a:moveTo>
                  <a:pt x="120" y="494"/>
                </a:moveTo>
                <a:cubicBezTo>
                  <a:pt x="123" y="379"/>
                  <a:pt x="0" y="0"/>
                  <a:pt x="239" y="110"/>
                </a:cubicBezTo>
                <a:cubicBezTo>
                  <a:pt x="253" y="116"/>
                  <a:pt x="234" y="148"/>
                  <a:pt x="248" y="155"/>
                </a:cubicBezTo>
                <a:cubicBezTo>
                  <a:pt x="278" y="170"/>
                  <a:pt x="315" y="161"/>
                  <a:pt x="349" y="164"/>
                </a:cubicBezTo>
                <a:cubicBezTo>
                  <a:pt x="424" y="192"/>
                  <a:pt x="534" y="194"/>
                  <a:pt x="614" y="201"/>
                </a:cubicBezTo>
                <a:cubicBezTo>
                  <a:pt x="674" y="291"/>
                  <a:pt x="604" y="276"/>
                  <a:pt x="532" y="283"/>
                </a:cubicBezTo>
                <a:cubicBezTo>
                  <a:pt x="492" y="296"/>
                  <a:pt x="479" y="328"/>
                  <a:pt x="431" y="329"/>
                </a:cubicBezTo>
                <a:cubicBezTo>
                  <a:pt x="132" y="338"/>
                  <a:pt x="227" y="296"/>
                  <a:pt x="120" y="347"/>
                </a:cubicBez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0" name="Freeform 6"/>
          <p:cNvSpPr>
            <a:spLocks/>
          </p:cNvSpPr>
          <p:nvPr/>
        </p:nvSpPr>
        <p:spPr bwMode="auto">
          <a:xfrm>
            <a:off x="3203575" y="2349500"/>
            <a:ext cx="1069975" cy="784225"/>
          </a:xfrm>
          <a:custGeom>
            <a:avLst/>
            <a:gdLst>
              <a:gd name="T0" fmla="*/ 2147483647 w 674"/>
              <a:gd name="T1" fmla="*/ 2147483647 h 494"/>
              <a:gd name="T2" fmla="*/ 2147483647 w 674"/>
              <a:gd name="T3" fmla="*/ 2147483647 h 494"/>
              <a:gd name="T4" fmla="*/ 2147483647 w 674"/>
              <a:gd name="T5" fmla="*/ 2147483647 h 494"/>
              <a:gd name="T6" fmla="*/ 2147483647 w 674"/>
              <a:gd name="T7" fmla="*/ 2147483647 h 494"/>
              <a:gd name="T8" fmla="*/ 2147483647 w 674"/>
              <a:gd name="T9" fmla="*/ 2147483647 h 494"/>
              <a:gd name="T10" fmla="*/ 2147483647 w 674"/>
              <a:gd name="T11" fmla="*/ 2147483647 h 494"/>
              <a:gd name="T12" fmla="*/ 2147483647 w 674"/>
              <a:gd name="T13" fmla="*/ 2147483647 h 494"/>
              <a:gd name="T14" fmla="*/ 2147483647 w 674"/>
              <a:gd name="T15" fmla="*/ 2147483647 h 4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74" h="494">
                <a:moveTo>
                  <a:pt x="120" y="494"/>
                </a:moveTo>
                <a:cubicBezTo>
                  <a:pt x="123" y="379"/>
                  <a:pt x="0" y="0"/>
                  <a:pt x="239" y="110"/>
                </a:cubicBezTo>
                <a:cubicBezTo>
                  <a:pt x="253" y="116"/>
                  <a:pt x="234" y="148"/>
                  <a:pt x="248" y="155"/>
                </a:cubicBezTo>
                <a:cubicBezTo>
                  <a:pt x="278" y="170"/>
                  <a:pt x="315" y="161"/>
                  <a:pt x="349" y="164"/>
                </a:cubicBezTo>
                <a:cubicBezTo>
                  <a:pt x="424" y="192"/>
                  <a:pt x="534" y="194"/>
                  <a:pt x="614" y="201"/>
                </a:cubicBezTo>
                <a:cubicBezTo>
                  <a:pt x="674" y="291"/>
                  <a:pt x="604" y="276"/>
                  <a:pt x="532" y="283"/>
                </a:cubicBezTo>
                <a:cubicBezTo>
                  <a:pt x="492" y="296"/>
                  <a:pt x="479" y="328"/>
                  <a:pt x="431" y="329"/>
                </a:cubicBezTo>
                <a:cubicBezTo>
                  <a:pt x="132" y="338"/>
                  <a:pt x="227" y="296"/>
                  <a:pt x="120" y="347"/>
                </a:cubicBez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1" name="Freeform 7"/>
          <p:cNvSpPr>
            <a:spLocks/>
          </p:cNvSpPr>
          <p:nvPr/>
        </p:nvSpPr>
        <p:spPr bwMode="auto">
          <a:xfrm>
            <a:off x="1763713" y="3284538"/>
            <a:ext cx="1069975" cy="784225"/>
          </a:xfrm>
          <a:custGeom>
            <a:avLst/>
            <a:gdLst>
              <a:gd name="T0" fmla="*/ 2147483647 w 674"/>
              <a:gd name="T1" fmla="*/ 2147483647 h 494"/>
              <a:gd name="T2" fmla="*/ 2147483647 w 674"/>
              <a:gd name="T3" fmla="*/ 2147483647 h 494"/>
              <a:gd name="T4" fmla="*/ 2147483647 w 674"/>
              <a:gd name="T5" fmla="*/ 2147483647 h 494"/>
              <a:gd name="T6" fmla="*/ 2147483647 w 674"/>
              <a:gd name="T7" fmla="*/ 2147483647 h 494"/>
              <a:gd name="T8" fmla="*/ 2147483647 w 674"/>
              <a:gd name="T9" fmla="*/ 2147483647 h 494"/>
              <a:gd name="T10" fmla="*/ 2147483647 w 674"/>
              <a:gd name="T11" fmla="*/ 2147483647 h 494"/>
              <a:gd name="T12" fmla="*/ 2147483647 w 674"/>
              <a:gd name="T13" fmla="*/ 2147483647 h 494"/>
              <a:gd name="T14" fmla="*/ 2147483647 w 674"/>
              <a:gd name="T15" fmla="*/ 2147483647 h 4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74" h="494">
                <a:moveTo>
                  <a:pt x="120" y="494"/>
                </a:moveTo>
                <a:cubicBezTo>
                  <a:pt x="123" y="379"/>
                  <a:pt x="0" y="0"/>
                  <a:pt x="239" y="110"/>
                </a:cubicBezTo>
                <a:cubicBezTo>
                  <a:pt x="253" y="116"/>
                  <a:pt x="234" y="148"/>
                  <a:pt x="248" y="155"/>
                </a:cubicBezTo>
                <a:cubicBezTo>
                  <a:pt x="278" y="170"/>
                  <a:pt x="315" y="161"/>
                  <a:pt x="349" y="164"/>
                </a:cubicBezTo>
                <a:cubicBezTo>
                  <a:pt x="424" y="192"/>
                  <a:pt x="534" y="194"/>
                  <a:pt x="614" y="201"/>
                </a:cubicBezTo>
                <a:cubicBezTo>
                  <a:pt x="674" y="291"/>
                  <a:pt x="604" y="276"/>
                  <a:pt x="532" y="283"/>
                </a:cubicBezTo>
                <a:cubicBezTo>
                  <a:pt x="492" y="296"/>
                  <a:pt x="479" y="328"/>
                  <a:pt x="431" y="329"/>
                </a:cubicBezTo>
                <a:cubicBezTo>
                  <a:pt x="132" y="338"/>
                  <a:pt x="227" y="296"/>
                  <a:pt x="120" y="347"/>
                </a:cubicBez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3" name="Freeform 9"/>
          <p:cNvSpPr>
            <a:spLocks/>
          </p:cNvSpPr>
          <p:nvPr/>
        </p:nvSpPr>
        <p:spPr bwMode="auto">
          <a:xfrm>
            <a:off x="5651500" y="2636838"/>
            <a:ext cx="322263" cy="541337"/>
          </a:xfrm>
          <a:custGeom>
            <a:avLst/>
            <a:gdLst>
              <a:gd name="T0" fmla="*/ 2147483647 w 203"/>
              <a:gd name="T1" fmla="*/ 2147483647 h 341"/>
              <a:gd name="T2" fmla="*/ 2147483647 w 203"/>
              <a:gd name="T3" fmla="*/ 2147483647 h 341"/>
              <a:gd name="T4" fmla="*/ 2147483647 w 203"/>
              <a:gd name="T5" fmla="*/ 2147483647 h 341"/>
              <a:gd name="T6" fmla="*/ 2147483647 w 203"/>
              <a:gd name="T7" fmla="*/ 2147483647 h 341"/>
              <a:gd name="T8" fmla="*/ 2147483647 w 203"/>
              <a:gd name="T9" fmla="*/ 2147483647 h 341"/>
              <a:gd name="T10" fmla="*/ 2147483647 w 203"/>
              <a:gd name="T11" fmla="*/ 2147483647 h 341"/>
              <a:gd name="T12" fmla="*/ 2147483647 w 203"/>
              <a:gd name="T13" fmla="*/ 2147483647 h 341"/>
              <a:gd name="T14" fmla="*/ 2147483647 w 203"/>
              <a:gd name="T15" fmla="*/ 2147483647 h 341"/>
              <a:gd name="T16" fmla="*/ 2147483647 w 203"/>
              <a:gd name="T17" fmla="*/ 2147483647 h 341"/>
              <a:gd name="T18" fmla="*/ 2147483647 w 203"/>
              <a:gd name="T19" fmla="*/ 2147483647 h 341"/>
              <a:gd name="T20" fmla="*/ 2147483647 w 203"/>
              <a:gd name="T21" fmla="*/ 2147483647 h 34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3" h="341">
                <a:moveTo>
                  <a:pt x="33" y="341"/>
                </a:moveTo>
                <a:cubicBezTo>
                  <a:pt x="27" y="323"/>
                  <a:pt x="21" y="304"/>
                  <a:pt x="15" y="286"/>
                </a:cubicBezTo>
                <a:cubicBezTo>
                  <a:pt x="12" y="277"/>
                  <a:pt x="6" y="259"/>
                  <a:pt x="6" y="259"/>
                </a:cubicBezTo>
                <a:cubicBezTo>
                  <a:pt x="9" y="177"/>
                  <a:pt x="0" y="93"/>
                  <a:pt x="15" y="12"/>
                </a:cubicBezTo>
                <a:cubicBezTo>
                  <a:pt x="17" y="0"/>
                  <a:pt x="44" y="11"/>
                  <a:pt x="51" y="21"/>
                </a:cubicBezTo>
                <a:cubicBezTo>
                  <a:pt x="62" y="36"/>
                  <a:pt x="44" y="67"/>
                  <a:pt x="60" y="76"/>
                </a:cubicBezTo>
                <a:cubicBezTo>
                  <a:pt x="89" y="93"/>
                  <a:pt x="127" y="82"/>
                  <a:pt x="161" y="85"/>
                </a:cubicBezTo>
                <a:cubicBezTo>
                  <a:pt x="164" y="103"/>
                  <a:pt x="161" y="124"/>
                  <a:pt x="170" y="140"/>
                </a:cubicBezTo>
                <a:cubicBezTo>
                  <a:pt x="175" y="148"/>
                  <a:pt x="196" y="139"/>
                  <a:pt x="198" y="149"/>
                </a:cubicBezTo>
                <a:cubicBezTo>
                  <a:pt x="203" y="176"/>
                  <a:pt x="191" y="204"/>
                  <a:pt x="188" y="232"/>
                </a:cubicBezTo>
                <a:cubicBezTo>
                  <a:pt x="55" y="223"/>
                  <a:pt x="55" y="258"/>
                  <a:pt x="15" y="177"/>
                </a:cubicBez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6" name="Freeform 22"/>
          <p:cNvSpPr>
            <a:spLocks/>
          </p:cNvSpPr>
          <p:nvPr/>
        </p:nvSpPr>
        <p:spPr bwMode="auto">
          <a:xfrm>
            <a:off x="1763713" y="1773238"/>
            <a:ext cx="322262" cy="541337"/>
          </a:xfrm>
          <a:custGeom>
            <a:avLst/>
            <a:gdLst>
              <a:gd name="T0" fmla="*/ 2147483647 w 203"/>
              <a:gd name="T1" fmla="*/ 2147483647 h 341"/>
              <a:gd name="T2" fmla="*/ 2147483647 w 203"/>
              <a:gd name="T3" fmla="*/ 2147483647 h 341"/>
              <a:gd name="T4" fmla="*/ 2147483647 w 203"/>
              <a:gd name="T5" fmla="*/ 2147483647 h 341"/>
              <a:gd name="T6" fmla="*/ 2147483647 w 203"/>
              <a:gd name="T7" fmla="*/ 2147483647 h 341"/>
              <a:gd name="T8" fmla="*/ 2147483647 w 203"/>
              <a:gd name="T9" fmla="*/ 2147483647 h 341"/>
              <a:gd name="T10" fmla="*/ 2147483647 w 203"/>
              <a:gd name="T11" fmla="*/ 2147483647 h 341"/>
              <a:gd name="T12" fmla="*/ 2147483647 w 203"/>
              <a:gd name="T13" fmla="*/ 2147483647 h 341"/>
              <a:gd name="T14" fmla="*/ 2147483647 w 203"/>
              <a:gd name="T15" fmla="*/ 2147483647 h 341"/>
              <a:gd name="T16" fmla="*/ 2147483647 w 203"/>
              <a:gd name="T17" fmla="*/ 2147483647 h 341"/>
              <a:gd name="T18" fmla="*/ 2147483647 w 203"/>
              <a:gd name="T19" fmla="*/ 2147483647 h 341"/>
              <a:gd name="T20" fmla="*/ 2147483647 w 203"/>
              <a:gd name="T21" fmla="*/ 2147483647 h 34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3" h="341">
                <a:moveTo>
                  <a:pt x="33" y="341"/>
                </a:moveTo>
                <a:cubicBezTo>
                  <a:pt x="27" y="323"/>
                  <a:pt x="21" y="304"/>
                  <a:pt x="15" y="286"/>
                </a:cubicBezTo>
                <a:cubicBezTo>
                  <a:pt x="12" y="277"/>
                  <a:pt x="6" y="259"/>
                  <a:pt x="6" y="259"/>
                </a:cubicBezTo>
                <a:cubicBezTo>
                  <a:pt x="9" y="177"/>
                  <a:pt x="0" y="93"/>
                  <a:pt x="15" y="12"/>
                </a:cubicBezTo>
                <a:cubicBezTo>
                  <a:pt x="17" y="0"/>
                  <a:pt x="44" y="11"/>
                  <a:pt x="51" y="21"/>
                </a:cubicBezTo>
                <a:cubicBezTo>
                  <a:pt x="62" y="36"/>
                  <a:pt x="44" y="67"/>
                  <a:pt x="60" y="76"/>
                </a:cubicBezTo>
                <a:cubicBezTo>
                  <a:pt x="89" y="93"/>
                  <a:pt x="127" y="82"/>
                  <a:pt x="161" y="85"/>
                </a:cubicBezTo>
                <a:cubicBezTo>
                  <a:pt x="164" y="103"/>
                  <a:pt x="161" y="124"/>
                  <a:pt x="170" y="140"/>
                </a:cubicBezTo>
                <a:cubicBezTo>
                  <a:pt x="175" y="148"/>
                  <a:pt x="196" y="139"/>
                  <a:pt x="198" y="149"/>
                </a:cubicBezTo>
                <a:cubicBezTo>
                  <a:pt x="203" y="176"/>
                  <a:pt x="191" y="204"/>
                  <a:pt x="188" y="232"/>
                </a:cubicBezTo>
                <a:cubicBezTo>
                  <a:pt x="55" y="223"/>
                  <a:pt x="55" y="258"/>
                  <a:pt x="15" y="177"/>
                </a:cubicBez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7" name="Freeform 23"/>
          <p:cNvSpPr>
            <a:spLocks/>
          </p:cNvSpPr>
          <p:nvPr/>
        </p:nvSpPr>
        <p:spPr bwMode="auto">
          <a:xfrm>
            <a:off x="1692275" y="2349500"/>
            <a:ext cx="322263" cy="541338"/>
          </a:xfrm>
          <a:custGeom>
            <a:avLst/>
            <a:gdLst>
              <a:gd name="T0" fmla="*/ 2147483647 w 203"/>
              <a:gd name="T1" fmla="*/ 2147483647 h 341"/>
              <a:gd name="T2" fmla="*/ 2147483647 w 203"/>
              <a:gd name="T3" fmla="*/ 2147483647 h 341"/>
              <a:gd name="T4" fmla="*/ 2147483647 w 203"/>
              <a:gd name="T5" fmla="*/ 2147483647 h 341"/>
              <a:gd name="T6" fmla="*/ 2147483647 w 203"/>
              <a:gd name="T7" fmla="*/ 2147483647 h 341"/>
              <a:gd name="T8" fmla="*/ 2147483647 w 203"/>
              <a:gd name="T9" fmla="*/ 2147483647 h 341"/>
              <a:gd name="T10" fmla="*/ 2147483647 w 203"/>
              <a:gd name="T11" fmla="*/ 2147483647 h 341"/>
              <a:gd name="T12" fmla="*/ 2147483647 w 203"/>
              <a:gd name="T13" fmla="*/ 2147483647 h 341"/>
              <a:gd name="T14" fmla="*/ 2147483647 w 203"/>
              <a:gd name="T15" fmla="*/ 2147483647 h 341"/>
              <a:gd name="T16" fmla="*/ 2147483647 w 203"/>
              <a:gd name="T17" fmla="*/ 2147483647 h 341"/>
              <a:gd name="T18" fmla="*/ 2147483647 w 203"/>
              <a:gd name="T19" fmla="*/ 2147483647 h 341"/>
              <a:gd name="T20" fmla="*/ 2147483647 w 203"/>
              <a:gd name="T21" fmla="*/ 2147483647 h 34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3" h="341">
                <a:moveTo>
                  <a:pt x="33" y="341"/>
                </a:moveTo>
                <a:cubicBezTo>
                  <a:pt x="27" y="323"/>
                  <a:pt x="21" y="304"/>
                  <a:pt x="15" y="286"/>
                </a:cubicBezTo>
                <a:cubicBezTo>
                  <a:pt x="12" y="277"/>
                  <a:pt x="6" y="259"/>
                  <a:pt x="6" y="259"/>
                </a:cubicBezTo>
                <a:cubicBezTo>
                  <a:pt x="9" y="177"/>
                  <a:pt x="0" y="93"/>
                  <a:pt x="15" y="12"/>
                </a:cubicBezTo>
                <a:cubicBezTo>
                  <a:pt x="17" y="0"/>
                  <a:pt x="44" y="11"/>
                  <a:pt x="51" y="21"/>
                </a:cubicBezTo>
                <a:cubicBezTo>
                  <a:pt x="62" y="36"/>
                  <a:pt x="44" y="67"/>
                  <a:pt x="60" y="76"/>
                </a:cubicBezTo>
                <a:cubicBezTo>
                  <a:pt x="89" y="93"/>
                  <a:pt x="127" y="82"/>
                  <a:pt x="161" y="85"/>
                </a:cubicBezTo>
                <a:cubicBezTo>
                  <a:pt x="164" y="103"/>
                  <a:pt x="161" y="124"/>
                  <a:pt x="170" y="140"/>
                </a:cubicBezTo>
                <a:cubicBezTo>
                  <a:pt x="175" y="148"/>
                  <a:pt x="196" y="139"/>
                  <a:pt x="198" y="149"/>
                </a:cubicBezTo>
                <a:cubicBezTo>
                  <a:pt x="203" y="176"/>
                  <a:pt x="191" y="204"/>
                  <a:pt x="188" y="232"/>
                </a:cubicBezTo>
                <a:cubicBezTo>
                  <a:pt x="55" y="223"/>
                  <a:pt x="55" y="258"/>
                  <a:pt x="15" y="177"/>
                </a:cubicBez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8" name="Freeform 24"/>
          <p:cNvSpPr>
            <a:spLocks/>
          </p:cNvSpPr>
          <p:nvPr/>
        </p:nvSpPr>
        <p:spPr bwMode="auto">
          <a:xfrm>
            <a:off x="2700338" y="2492375"/>
            <a:ext cx="322262" cy="541338"/>
          </a:xfrm>
          <a:custGeom>
            <a:avLst/>
            <a:gdLst>
              <a:gd name="T0" fmla="*/ 2147483647 w 203"/>
              <a:gd name="T1" fmla="*/ 2147483647 h 341"/>
              <a:gd name="T2" fmla="*/ 2147483647 w 203"/>
              <a:gd name="T3" fmla="*/ 2147483647 h 341"/>
              <a:gd name="T4" fmla="*/ 2147483647 w 203"/>
              <a:gd name="T5" fmla="*/ 2147483647 h 341"/>
              <a:gd name="T6" fmla="*/ 2147483647 w 203"/>
              <a:gd name="T7" fmla="*/ 2147483647 h 341"/>
              <a:gd name="T8" fmla="*/ 2147483647 w 203"/>
              <a:gd name="T9" fmla="*/ 2147483647 h 341"/>
              <a:gd name="T10" fmla="*/ 2147483647 w 203"/>
              <a:gd name="T11" fmla="*/ 2147483647 h 341"/>
              <a:gd name="T12" fmla="*/ 2147483647 w 203"/>
              <a:gd name="T13" fmla="*/ 2147483647 h 341"/>
              <a:gd name="T14" fmla="*/ 2147483647 w 203"/>
              <a:gd name="T15" fmla="*/ 2147483647 h 341"/>
              <a:gd name="T16" fmla="*/ 2147483647 w 203"/>
              <a:gd name="T17" fmla="*/ 2147483647 h 341"/>
              <a:gd name="T18" fmla="*/ 2147483647 w 203"/>
              <a:gd name="T19" fmla="*/ 2147483647 h 341"/>
              <a:gd name="T20" fmla="*/ 2147483647 w 203"/>
              <a:gd name="T21" fmla="*/ 2147483647 h 34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3" h="341">
                <a:moveTo>
                  <a:pt x="33" y="341"/>
                </a:moveTo>
                <a:cubicBezTo>
                  <a:pt x="27" y="323"/>
                  <a:pt x="21" y="304"/>
                  <a:pt x="15" y="286"/>
                </a:cubicBezTo>
                <a:cubicBezTo>
                  <a:pt x="12" y="277"/>
                  <a:pt x="6" y="259"/>
                  <a:pt x="6" y="259"/>
                </a:cubicBezTo>
                <a:cubicBezTo>
                  <a:pt x="9" y="177"/>
                  <a:pt x="0" y="93"/>
                  <a:pt x="15" y="12"/>
                </a:cubicBezTo>
                <a:cubicBezTo>
                  <a:pt x="17" y="0"/>
                  <a:pt x="44" y="11"/>
                  <a:pt x="51" y="21"/>
                </a:cubicBezTo>
                <a:cubicBezTo>
                  <a:pt x="62" y="36"/>
                  <a:pt x="44" y="67"/>
                  <a:pt x="60" y="76"/>
                </a:cubicBezTo>
                <a:cubicBezTo>
                  <a:pt x="89" y="93"/>
                  <a:pt x="127" y="82"/>
                  <a:pt x="161" y="85"/>
                </a:cubicBezTo>
                <a:cubicBezTo>
                  <a:pt x="164" y="103"/>
                  <a:pt x="161" y="124"/>
                  <a:pt x="170" y="140"/>
                </a:cubicBezTo>
                <a:cubicBezTo>
                  <a:pt x="175" y="148"/>
                  <a:pt x="196" y="139"/>
                  <a:pt x="198" y="149"/>
                </a:cubicBezTo>
                <a:cubicBezTo>
                  <a:pt x="203" y="176"/>
                  <a:pt x="191" y="204"/>
                  <a:pt x="188" y="232"/>
                </a:cubicBezTo>
                <a:cubicBezTo>
                  <a:pt x="55" y="223"/>
                  <a:pt x="55" y="258"/>
                  <a:pt x="15" y="177"/>
                </a:cubicBez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9" name="Freeform 25"/>
          <p:cNvSpPr>
            <a:spLocks/>
          </p:cNvSpPr>
          <p:nvPr/>
        </p:nvSpPr>
        <p:spPr bwMode="auto">
          <a:xfrm>
            <a:off x="1763713" y="2636838"/>
            <a:ext cx="322262" cy="541337"/>
          </a:xfrm>
          <a:custGeom>
            <a:avLst/>
            <a:gdLst>
              <a:gd name="T0" fmla="*/ 2147483647 w 203"/>
              <a:gd name="T1" fmla="*/ 2147483647 h 341"/>
              <a:gd name="T2" fmla="*/ 2147483647 w 203"/>
              <a:gd name="T3" fmla="*/ 2147483647 h 341"/>
              <a:gd name="T4" fmla="*/ 2147483647 w 203"/>
              <a:gd name="T5" fmla="*/ 2147483647 h 341"/>
              <a:gd name="T6" fmla="*/ 2147483647 w 203"/>
              <a:gd name="T7" fmla="*/ 2147483647 h 341"/>
              <a:gd name="T8" fmla="*/ 2147483647 w 203"/>
              <a:gd name="T9" fmla="*/ 2147483647 h 341"/>
              <a:gd name="T10" fmla="*/ 2147483647 w 203"/>
              <a:gd name="T11" fmla="*/ 2147483647 h 341"/>
              <a:gd name="T12" fmla="*/ 2147483647 w 203"/>
              <a:gd name="T13" fmla="*/ 2147483647 h 341"/>
              <a:gd name="T14" fmla="*/ 2147483647 w 203"/>
              <a:gd name="T15" fmla="*/ 2147483647 h 341"/>
              <a:gd name="T16" fmla="*/ 2147483647 w 203"/>
              <a:gd name="T17" fmla="*/ 2147483647 h 341"/>
              <a:gd name="T18" fmla="*/ 2147483647 w 203"/>
              <a:gd name="T19" fmla="*/ 2147483647 h 341"/>
              <a:gd name="T20" fmla="*/ 2147483647 w 203"/>
              <a:gd name="T21" fmla="*/ 2147483647 h 34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3" h="341">
                <a:moveTo>
                  <a:pt x="33" y="341"/>
                </a:moveTo>
                <a:cubicBezTo>
                  <a:pt x="27" y="323"/>
                  <a:pt x="21" y="304"/>
                  <a:pt x="15" y="286"/>
                </a:cubicBezTo>
                <a:cubicBezTo>
                  <a:pt x="12" y="277"/>
                  <a:pt x="6" y="259"/>
                  <a:pt x="6" y="259"/>
                </a:cubicBezTo>
                <a:cubicBezTo>
                  <a:pt x="9" y="177"/>
                  <a:pt x="0" y="93"/>
                  <a:pt x="15" y="12"/>
                </a:cubicBezTo>
                <a:cubicBezTo>
                  <a:pt x="17" y="0"/>
                  <a:pt x="44" y="11"/>
                  <a:pt x="51" y="21"/>
                </a:cubicBezTo>
                <a:cubicBezTo>
                  <a:pt x="62" y="36"/>
                  <a:pt x="44" y="67"/>
                  <a:pt x="60" y="76"/>
                </a:cubicBezTo>
                <a:cubicBezTo>
                  <a:pt x="89" y="93"/>
                  <a:pt x="127" y="82"/>
                  <a:pt x="161" y="85"/>
                </a:cubicBezTo>
                <a:cubicBezTo>
                  <a:pt x="164" y="103"/>
                  <a:pt x="161" y="124"/>
                  <a:pt x="170" y="140"/>
                </a:cubicBezTo>
                <a:cubicBezTo>
                  <a:pt x="175" y="148"/>
                  <a:pt x="196" y="139"/>
                  <a:pt x="198" y="149"/>
                </a:cubicBezTo>
                <a:cubicBezTo>
                  <a:pt x="203" y="176"/>
                  <a:pt x="191" y="204"/>
                  <a:pt x="188" y="232"/>
                </a:cubicBezTo>
                <a:cubicBezTo>
                  <a:pt x="55" y="223"/>
                  <a:pt x="55" y="258"/>
                  <a:pt x="15" y="177"/>
                </a:cubicBez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0" name="Freeform 26"/>
          <p:cNvSpPr>
            <a:spLocks/>
          </p:cNvSpPr>
          <p:nvPr/>
        </p:nvSpPr>
        <p:spPr bwMode="auto">
          <a:xfrm>
            <a:off x="5076825" y="2997200"/>
            <a:ext cx="322263" cy="541338"/>
          </a:xfrm>
          <a:custGeom>
            <a:avLst/>
            <a:gdLst>
              <a:gd name="T0" fmla="*/ 2147483647 w 203"/>
              <a:gd name="T1" fmla="*/ 2147483647 h 341"/>
              <a:gd name="T2" fmla="*/ 2147483647 w 203"/>
              <a:gd name="T3" fmla="*/ 2147483647 h 341"/>
              <a:gd name="T4" fmla="*/ 2147483647 w 203"/>
              <a:gd name="T5" fmla="*/ 2147483647 h 341"/>
              <a:gd name="T6" fmla="*/ 2147483647 w 203"/>
              <a:gd name="T7" fmla="*/ 2147483647 h 341"/>
              <a:gd name="T8" fmla="*/ 2147483647 w 203"/>
              <a:gd name="T9" fmla="*/ 2147483647 h 341"/>
              <a:gd name="T10" fmla="*/ 2147483647 w 203"/>
              <a:gd name="T11" fmla="*/ 2147483647 h 341"/>
              <a:gd name="T12" fmla="*/ 2147483647 w 203"/>
              <a:gd name="T13" fmla="*/ 2147483647 h 341"/>
              <a:gd name="T14" fmla="*/ 2147483647 w 203"/>
              <a:gd name="T15" fmla="*/ 2147483647 h 341"/>
              <a:gd name="T16" fmla="*/ 2147483647 w 203"/>
              <a:gd name="T17" fmla="*/ 2147483647 h 341"/>
              <a:gd name="T18" fmla="*/ 2147483647 w 203"/>
              <a:gd name="T19" fmla="*/ 2147483647 h 341"/>
              <a:gd name="T20" fmla="*/ 2147483647 w 203"/>
              <a:gd name="T21" fmla="*/ 2147483647 h 34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3" h="341">
                <a:moveTo>
                  <a:pt x="33" y="341"/>
                </a:moveTo>
                <a:cubicBezTo>
                  <a:pt x="27" y="323"/>
                  <a:pt x="21" y="304"/>
                  <a:pt x="15" y="286"/>
                </a:cubicBezTo>
                <a:cubicBezTo>
                  <a:pt x="12" y="277"/>
                  <a:pt x="6" y="259"/>
                  <a:pt x="6" y="259"/>
                </a:cubicBezTo>
                <a:cubicBezTo>
                  <a:pt x="9" y="177"/>
                  <a:pt x="0" y="93"/>
                  <a:pt x="15" y="12"/>
                </a:cubicBezTo>
                <a:cubicBezTo>
                  <a:pt x="17" y="0"/>
                  <a:pt x="44" y="11"/>
                  <a:pt x="51" y="21"/>
                </a:cubicBezTo>
                <a:cubicBezTo>
                  <a:pt x="62" y="36"/>
                  <a:pt x="44" y="67"/>
                  <a:pt x="60" y="76"/>
                </a:cubicBezTo>
                <a:cubicBezTo>
                  <a:pt x="89" y="93"/>
                  <a:pt x="127" y="82"/>
                  <a:pt x="161" y="85"/>
                </a:cubicBezTo>
                <a:cubicBezTo>
                  <a:pt x="164" y="103"/>
                  <a:pt x="161" y="124"/>
                  <a:pt x="170" y="140"/>
                </a:cubicBezTo>
                <a:cubicBezTo>
                  <a:pt x="175" y="148"/>
                  <a:pt x="196" y="139"/>
                  <a:pt x="198" y="149"/>
                </a:cubicBezTo>
                <a:cubicBezTo>
                  <a:pt x="203" y="176"/>
                  <a:pt x="191" y="204"/>
                  <a:pt x="188" y="232"/>
                </a:cubicBezTo>
                <a:cubicBezTo>
                  <a:pt x="55" y="223"/>
                  <a:pt x="55" y="258"/>
                  <a:pt x="15" y="177"/>
                </a:cubicBez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4" dur="1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8" grpId="1" animBg="1"/>
      <p:bldP spid="21509" grpId="0" animBg="1"/>
      <p:bldP spid="21509" grpId="1" animBg="1"/>
      <p:bldP spid="21510" grpId="0" animBg="1"/>
      <p:bldP spid="21510" grpId="1" animBg="1"/>
      <p:bldP spid="21511" grpId="0" animBg="1"/>
      <p:bldP spid="21511" grpId="1" animBg="1"/>
      <p:bldP spid="21513" grpId="0" animBg="1"/>
      <p:bldP spid="21513" grpId="1" animBg="1"/>
      <p:bldP spid="21526" grpId="0" animBg="1"/>
      <p:bldP spid="21526" grpId="1" animBg="1"/>
      <p:bldP spid="21527" grpId="0" animBg="1"/>
      <p:bldP spid="21527" grpId="1" animBg="1"/>
      <p:bldP spid="21528" grpId="0" animBg="1"/>
      <p:bldP spid="21528" grpId="1" animBg="1"/>
      <p:bldP spid="21529" grpId="0" animBg="1"/>
      <p:bldP spid="21529" grpId="1" animBg="1"/>
      <p:bldP spid="21530" grpId="0" animBg="1"/>
      <p:bldP spid="21530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629</TotalTime>
  <Words>1391</Words>
  <Application>Microsoft Office PowerPoint</Application>
  <PresentationFormat>Экран (4:3)</PresentationFormat>
  <Paragraphs>139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Утворення Кирило – Мефодіївського братства</vt:lpstr>
      <vt:lpstr>Презентация PowerPoint</vt:lpstr>
      <vt:lpstr>Завдання уроку</vt:lpstr>
      <vt:lpstr>План</vt:lpstr>
      <vt:lpstr>Опорні поняття і дати</vt:lpstr>
      <vt:lpstr>Презентация PowerPoint</vt:lpstr>
      <vt:lpstr>Проблемне завдання</vt:lpstr>
      <vt:lpstr>Актуалізація опорних знань.</vt:lpstr>
      <vt:lpstr>Презентация PowerPoint</vt:lpstr>
      <vt:lpstr>Актуалізація опорних знань.</vt:lpstr>
      <vt:lpstr>Презентация PowerPoint</vt:lpstr>
      <vt:lpstr>Утворення першої української нелегальної політичної організації</vt:lpstr>
      <vt:lpstr>Презентация PowerPoint</vt:lpstr>
      <vt:lpstr>Презентация PowerPoint</vt:lpstr>
      <vt:lpstr>Презентация PowerPoint</vt:lpstr>
      <vt:lpstr>Програмні документи Кирило – Мефодіївського товариства</vt:lpstr>
      <vt:lpstr>Презентация PowerPoint</vt:lpstr>
      <vt:lpstr>Статут Кирило – Мефодіївського товариства</vt:lpstr>
      <vt:lpstr>Презентация PowerPoint</vt:lpstr>
      <vt:lpstr>Громадсько – політична діяльність братства</vt:lpstr>
      <vt:lpstr>Ліквідація Кирило – Мефодіївського товариства.</vt:lpstr>
      <vt:lpstr>Місце Т.Г.Шевченка в українському національному відродженні</vt:lpstr>
      <vt:lpstr>Презентация PowerPoint</vt:lpstr>
      <vt:lpstr>Працюємо з джерелом</vt:lpstr>
      <vt:lpstr>Історичне Значення діяльності Кирило – Мефодіївського братства</vt:lpstr>
      <vt:lpstr>Закріплення</vt:lpstr>
      <vt:lpstr>Закріплення.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dc:creator>Володимир</dc:creator>
  <cp:lastModifiedBy>ЯРИК</cp:lastModifiedBy>
  <cp:revision>68</cp:revision>
  <dcterms:modified xsi:type="dcterms:W3CDTF">2014-01-28T19:11:58Z</dcterms:modified>
</cp:coreProperties>
</file>