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0" r:id="rId2"/>
    <p:sldId id="256" r:id="rId3"/>
    <p:sldId id="261" r:id="rId4"/>
    <p:sldId id="257" r:id="rId5"/>
    <p:sldId id="259" r:id="rId6"/>
    <p:sldId id="260" r:id="rId7"/>
    <p:sldId id="267" r:id="rId8"/>
    <p:sldId id="268" r:id="rId9"/>
    <p:sldId id="269" r:id="rId10"/>
    <p:sldId id="262" r:id="rId11"/>
    <p:sldId id="263" r:id="rId12"/>
    <p:sldId id="264" r:id="rId13"/>
    <p:sldId id="258" r:id="rId14"/>
    <p:sldId id="265" r:id="rId15"/>
    <p:sldId id="266"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54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E871CD63-7F68-40E0-BC24-C4885DA2457E}" type="datetimeFigureOut">
              <a:rPr lang="ru-RU" smtClean="0"/>
              <a:t>31.10.2011</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5610285D-0EF9-46E0-9AAC-A750E7E14B25}"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871CD63-7F68-40E0-BC24-C4885DA2457E}" type="datetimeFigureOut">
              <a:rPr lang="ru-RU" smtClean="0"/>
              <a:t>31.10.2011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10285D-0EF9-46E0-9AAC-A750E7E14B2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871CD63-7F68-40E0-BC24-C4885DA2457E}" type="datetimeFigureOut">
              <a:rPr lang="ru-RU" smtClean="0"/>
              <a:t>31.10.2011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10285D-0EF9-46E0-9AAC-A750E7E14B2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E871CD63-7F68-40E0-BC24-C4885DA2457E}" type="datetimeFigureOut">
              <a:rPr lang="ru-RU" smtClean="0"/>
              <a:t>31.10.2011</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5610285D-0EF9-46E0-9AAC-A750E7E14B25}"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E871CD63-7F68-40E0-BC24-C4885DA2457E}" type="datetimeFigureOut">
              <a:rPr lang="ru-RU" smtClean="0"/>
              <a:t>31.10.2011</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5610285D-0EF9-46E0-9AAC-A750E7E14B25}"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E871CD63-7F68-40E0-BC24-C4885DA2457E}" type="datetimeFigureOut">
              <a:rPr lang="ru-RU" smtClean="0"/>
              <a:t>31.10.2011</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5610285D-0EF9-46E0-9AAC-A750E7E14B25}"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E871CD63-7F68-40E0-BC24-C4885DA2457E}" type="datetimeFigureOut">
              <a:rPr lang="ru-RU" smtClean="0"/>
              <a:t>31.10.2011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5610285D-0EF9-46E0-9AAC-A750E7E14B25}"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E871CD63-7F68-40E0-BC24-C4885DA2457E}" type="datetimeFigureOut">
              <a:rPr lang="ru-RU" smtClean="0"/>
              <a:t>31.10.2011</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10285D-0EF9-46E0-9AAC-A750E7E14B2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E871CD63-7F68-40E0-BC24-C4885DA2457E}" type="datetimeFigureOut">
              <a:rPr lang="ru-RU" smtClean="0"/>
              <a:t>31.10.2011</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610285D-0EF9-46E0-9AAC-A750E7E14B2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E871CD63-7F68-40E0-BC24-C4885DA2457E}" type="datetimeFigureOut">
              <a:rPr lang="ru-RU" smtClean="0"/>
              <a:t>31.10.2011</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610285D-0EF9-46E0-9AAC-A750E7E14B25}"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E871CD63-7F68-40E0-BC24-C4885DA2457E}" type="datetimeFigureOut">
              <a:rPr lang="ru-RU" smtClean="0"/>
              <a:t>31.10.2011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5610285D-0EF9-46E0-9AAC-A750E7E14B25}"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871CD63-7F68-40E0-BC24-C4885DA2457E}" type="datetimeFigureOut">
              <a:rPr lang="ru-RU" smtClean="0"/>
              <a:t>31.10.2011</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610285D-0EF9-46E0-9AAC-A750E7E14B25}"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upload.wikimedia.org/wikipedia/commons/1/16/PBW_March_1919.pn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upload.wikimedia.org/wikipedia/commons/b/bc/Petrushevych_Yevhen.jp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upload.wikimedia.org/wikipedia/commons/c/c0/Coin_of_Ukraine_Holubovych_r.jp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720" y="2564904"/>
            <a:ext cx="6912768" cy="2585323"/>
          </a:xfrm>
          <a:prstGeom prst="rect">
            <a:avLst/>
          </a:prstGeom>
          <a:noFill/>
        </p:spPr>
        <p:txBody>
          <a:bodyPr wrap="square" rtlCol="0">
            <a:spAutoFit/>
          </a:bodyPr>
          <a:lstStyle/>
          <a:p>
            <a:r>
              <a:rPr lang="uk-UA" b="1" dirty="0" smtClean="0"/>
              <a:t>           Західноукраїнська Народна Республіка</a:t>
            </a:r>
          </a:p>
          <a:p>
            <a:pPr algn="ctr"/>
            <a:r>
              <a:rPr lang="uk-UA" b="1" dirty="0"/>
              <a:t> </a:t>
            </a:r>
            <a:r>
              <a:rPr lang="uk-UA" b="1" dirty="0" smtClean="0"/>
              <a:t>                                                                                    </a:t>
            </a:r>
          </a:p>
          <a:p>
            <a:pPr algn="ctr"/>
            <a:endParaRPr lang="uk-UA" b="1" dirty="0"/>
          </a:p>
          <a:p>
            <a:pPr algn="ctr"/>
            <a:r>
              <a:rPr lang="uk-UA" b="1" dirty="0" smtClean="0"/>
              <a:t>                                                    Виконав</a:t>
            </a:r>
          </a:p>
          <a:p>
            <a:pPr algn="ctr"/>
            <a:r>
              <a:rPr lang="uk-UA" b="1" dirty="0"/>
              <a:t> </a:t>
            </a:r>
            <a:r>
              <a:rPr lang="uk-UA" b="1" dirty="0" smtClean="0"/>
              <a:t>                                                                         </a:t>
            </a:r>
            <a:r>
              <a:rPr lang="uk-UA" dirty="0" smtClean="0"/>
              <a:t>студент 5 курсу</a:t>
            </a:r>
            <a:br>
              <a:rPr lang="uk-UA" dirty="0" smtClean="0"/>
            </a:br>
            <a:r>
              <a:rPr lang="uk-UA" dirty="0" smtClean="0"/>
              <a:t>                                                                             </a:t>
            </a:r>
            <a:r>
              <a:rPr lang="uk-UA" dirty="0" err="1" smtClean="0"/>
              <a:t>Оленич</a:t>
            </a:r>
            <a:r>
              <a:rPr lang="uk-UA" dirty="0" smtClean="0"/>
              <a:t> Ярослав</a:t>
            </a:r>
          </a:p>
          <a:p>
            <a:r>
              <a:rPr lang="uk-UA" dirty="0" smtClean="0"/>
              <a:t>                                                                             </a:t>
            </a:r>
            <a:r>
              <a:rPr lang="uk-UA" b="1" dirty="0" smtClean="0"/>
              <a:t>Науковий керівник:</a:t>
            </a:r>
          </a:p>
          <a:p>
            <a:pPr algn="r"/>
            <a:r>
              <a:rPr lang="uk-UA" dirty="0"/>
              <a:t>д</a:t>
            </a:r>
            <a:r>
              <a:rPr lang="uk-UA" dirty="0" smtClean="0"/>
              <a:t>октор історичних наук, </a:t>
            </a:r>
          </a:p>
          <a:p>
            <a:r>
              <a:rPr lang="uk-UA" dirty="0" smtClean="0"/>
              <a:t>                                                                            професор </a:t>
            </a:r>
            <a:r>
              <a:rPr lang="uk-UA" dirty="0" err="1" smtClean="0"/>
              <a:t>Бармак</a:t>
            </a:r>
            <a:r>
              <a:rPr lang="uk-UA" dirty="0" smtClean="0"/>
              <a:t> М. В. </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Ярик\Desktop\Славіку\1918%20(11)%2013.konstytutsiya[1].jpg"/>
          <p:cNvPicPr>
            <a:picLocks noChangeAspect="1" noChangeArrowheads="1"/>
          </p:cNvPicPr>
          <p:nvPr/>
        </p:nvPicPr>
        <p:blipFill>
          <a:blip r:embed="rId2" cstate="print"/>
          <a:srcRect/>
          <a:stretch>
            <a:fillRect/>
          </a:stretch>
        </p:blipFill>
        <p:spPr bwMode="auto">
          <a:xfrm>
            <a:off x="251520" y="188640"/>
            <a:ext cx="3009900" cy="5334000"/>
          </a:xfrm>
          <a:prstGeom prst="rect">
            <a:avLst/>
          </a:prstGeom>
          <a:noFill/>
        </p:spPr>
      </p:pic>
      <p:sp>
        <p:nvSpPr>
          <p:cNvPr id="3" name="Прямоугольник 2"/>
          <p:cNvSpPr/>
          <p:nvPr/>
        </p:nvSpPr>
        <p:spPr>
          <a:xfrm>
            <a:off x="4067944" y="260648"/>
            <a:ext cx="4572000" cy="3416320"/>
          </a:xfrm>
          <a:prstGeom prst="rect">
            <a:avLst/>
          </a:prstGeom>
        </p:spPr>
        <p:txBody>
          <a:bodyPr>
            <a:spAutoFit/>
          </a:bodyPr>
          <a:lstStyle/>
          <a:p>
            <a:pPr indent="457200" algn="just"/>
            <a:r>
              <a:rPr lang="uk-UA" dirty="0" smtClean="0"/>
              <a:t>13 листопада 1918 р. було затверджено Конституційні основи новоствореної держави — «Тимчасовий основний закон про державну самостійність українських земель колишньої Австро-Угорської монархії», згідно з яким вона отримала назву «</a:t>
            </a:r>
            <a:r>
              <a:rPr lang="uk-UA" dirty="0" err="1" smtClean="0"/>
              <a:t>Західно-Українська</a:t>
            </a:r>
            <a:r>
              <a:rPr lang="uk-UA" dirty="0" smtClean="0"/>
              <a:t> Народна Республіка». Закон визначав територію ЗУНР, яка включала українські етнічні землі і охоплювала Галичину, Буковину і Закарпаття. Територія ЗУНР становила 70 тис. кв. км, населення — 6 </a:t>
            </a:r>
            <a:r>
              <a:rPr lang="uk-UA" dirty="0" err="1" smtClean="0"/>
              <a:t>млн</a:t>
            </a:r>
            <a:r>
              <a:rPr lang="uk-UA" dirty="0" smtClean="0"/>
              <a:t> осіб.</a:t>
            </a:r>
            <a:endParaRPr lang="uk-UA" dirty="0"/>
          </a:p>
        </p:txBody>
      </p:sp>
    </p:spTree>
  </p:cSld>
  <p:clrMapOvr>
    <a:masterClrMapping/>
  </p:clrMapOvr>
  <p:transition>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11960" y="332656"/>
            <a:ext cx="4572000" cy="923330"/>
          </a:xfrm>
          <a:prstGeom prst="rect">
            <a:avLst/>
          </a:prstGeom>
        </p:spPr>
        <p:txBody>
          <a:bodyPr>
            <a:spAutoFit/>
          </a:bodyPr>
          <a:lstStyle/>
          <a:p>
            <a:r>
              <a:rPr lang="uk-UA" dirty="0" smtClean="0"/>
              <a:t>     Затверджено герб держави — Золотий Лев на синьому тлі, та прапор — блакитно-жовтий. </a:t>
            </a:r>
            <a:endParaRPr lang="ru-RU" dirty="0"/>
          </a:p>
        </p:txBody>
      </p:sp>
      <p:pic>
        <p:nvPicPr>
          <p:cNvPr id="20482" name="Picture 2" descr="C:\Users\Ярик\Desktop\Славіку\328px-ZUNR_coa.svg[1].png"/>
          <p:cNvPicPr>
            <a:picLocks noChangeAspect="1" noChangeArrowheads="1"/>
          </p:cNvPicPr>
          <p:nvPr/>
        </p:nvPicPr>
        <p:blipFill>
          <a:blip r:embed="rId2" cstate="print"/>
          <a:srcRect/>
          <a:stretch>
            <a:fillRect/>
          </a:stretch>
        </p:blipFill>
        <p:spPr bwMode="auto">
          <a:xfrm>
            <a:off x="5984304" y="1340768"/>
            <a:ext cx="3124200" cy="4133850"/>
          </a:xfrm>
          <a:prstGeom prst="rect">
            <a:avLst/>
          </a:prstGeom>
          <a:noFill/>
        </p:spPr>
      </p:pic>
      <p:pic>
        <p:nvPicPr>
          <p:cNvPr id="20483" name="Picture 3" descr="C:\Users\Ярик\Desktop\Славіку\800px-Flag_of_Ukraine.svg[1].png"/>
          <p:cNvPicPr>
            <a:picLocks noChangeAspect="1" noChangeArrowheads="1"/>
          </p:cNvPicPr>
          <p:nvPr/>
        </p:nvPicPr>
        <p:blipFill>
          <a:blip r:embed="rId3" cstate="print"/>
          <a:srcRect/>
          <a:stretch>
            <a:fillRect/>
          </a:stretch>
        </p:blipFill>
        <p:spPr bwMode="auto">
          <a:xfrm>
            <a:off x="179512" y="1340768"/>
            <a:ext cx="5400600" cy="3384376"/>
          </a:xfrm>
          <a:prstGeom prst="rect">
            <a:avLst/>
          </a:prstGeom>
          <a:noFill/>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3968" y="188640"/>
            <a:ext cx="4572000" cy="4247317"/>
          </a:xfrm>
          <a:prstGeom prst="rect">
            <a:avLst/>
          </a:prstGeom>
        </p:spPr>
        <p:txBody>
          <a:bodyPr>
            <a:spAutoFit/>
          </a:bodyPr>
          <a:lstStyle/>
          <a:p>
            <a:pPr indent="457200" algn="just"/>
            <a:r>
              <a:rPr lang="uk-UA" dirty="0" smtClean="0"/>
              <a:t>Тимчасовий Основний закон ЗУНР був з часом доповнений цілим рядом законів: про організацію війська (13 листопада 1918 р.), тимчасову адміністрацію (15 листопада 1918 р.), тимчасову організацію судівництва (16 листопада і 21 листопада 1918 р.), державну мову (1 січня 1919 р.), шкільництво (13 лютого 1919 р.), громадянство (8 квітня 1919 р.), земельну реформу (14 квітня 1919 р.).</a:t>
            </a:r>
          </a:p>
          <a:p>
            <a:pPr indent="457200" algn="just"/>
            <a:r>
              <a:rPr lang="uk-UA" dirty="0" smtClean="0"/>
              <a:t>Наслідком активної </a:t>
            </a:r>
            <a:r>
              <a:rPr lang="uk-UA" dirty="0" err="1" smtClean="0"/>
              <a:t>зовнішньо-політичної</a:t>
            </a:r>
            <a:r>
              <a:rPr lang="uk-UA" dirty="0" smtClean="0"/>
              <a:t> діяльності ЗУНР стало відкриття посольств в Австрії, Угорщині і Німеччині і дипломатичних представництв у </a:t>
            </a:r>
            <a:r>
              <a:rPr lang="uk-UA" dirty="0" err="1" smtClean="0"/>
              <a:t>Чехо-Словаччині</a:t>
            </a:r>
            <a:r>
              <a:rPr lang="uk-UA" dirty="0" smtClean="0"/>
              <a:t>, Канаді, США, Бразилії, Італії та ін.</a:t>
            </a:r>
            <a:endParaRPr lang="uk-UA" dirty="0"/>
          </a:p>
        </p:txBody>
      </p:sp>
      <p:pic>
        <p:nvPicPr>
          <p:cNvPr id="21506" name="Picture 2" descr="C:\Users\Ярик\Desktop\Славіку\Stamp_Western_Ukraine_1919_5h[1].jpg"/>
          <p:cNvPicPr>
            <a:picLocks noChangeAspect="1" noChangeArrowheads="1"/>
          </p:cNvPicPr>
          <p:nvPr/>
        </p:nvPicPr>
        <p:blipFill>
          <a:blip r:embed="rId2" cstate="print"/>
          <a:srcRect/>
          <a:stretch>
            <a:fillRect/>
          </a:stretch>
        </p:blipFill>
        <p:spPr bwMode="auto">
          <a:xfrm>
            <a:off x="251520" y="260648"/>
            <a:ext cx="3960440" cy="4752529"/>
          </a:xfrm>
          <a:prstGeom prst="rect">
            <a:avLst/>
          </a:prstGeom>
          <a:noFill/>
        </p:spPr>
      </p:pic>
      <p:sp>
        <p:nvSpPr>
          <p:cNvPr id="4" name="Прямоугольник 3"/>
          <p:cNvSpPr/>
          <p:nvPr/>
        </p:nvSpPr>
        <p:spPr>
          <a:xfrm>
            <a:off x="683568" y="5229200"/>
            <a:ext cx="2337756" cy="369332"/>
          </a:xfrm>
          <a:prstGeom prst="rect">
            <a:avLst/>
          </a:prstGeom>
        </p:spPr>
        <p:txBody>
          <a:bodyPr wrap="none">
            <a:spAutoFit/>
          </a:bodyPr>
          <a:lstStyle/>
          <a:p>
            <a:r>
              <a:rPr lang="uk-UA" dirty="0" smtClean="0"/>
              <a:t>Поштова марка ЗУНР. </a:t>
            </a:r>
            <a:endParaRPr lang="ru-RU" dirty="0"/>
          </a:p>
        </p:txBody>
      </p:sp>
    </p:spTree>
  </p:cSld>
  <p:clrMapOvr>
    <a:masterClrMapping/>
  </p:clrMapOvr>
  <p:transition>
    <p:comb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96544" y="260648"/>
            <a:ext cx="3923928" cy="175432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indent="457200" algn="just"/>
            <a:r>
              <a:rPr lang="uk-UA" dirty="0" smtClean="0"/>
              <a:t>22 січня 1919 року формально об'єдналася з Українською Народною Республікою, отримавши назву Західні області Української Народної Республіки (ЗО УНР), що, однак не мало практичних наслідків.</a:t>
            </a:r>
            <a:endParaRPr lang="uk-UA" dirty="0"/>
          </a:p>
        </p:txBody>
      </p:sp>
      <p:pic>
        <p:nvPicPr>
          <p:cNvPr id="4098" name="Picture 2" descr="C:\Users\Ярик\Desktop\Славіку\Akt_Zluki[1].jpg"/>
          <p:cNvPicPr>
            <a:picLocks noChangeAspect="1" noChangeArrowheads="1"/>
          </p:cNvPicPr>
          <p:nvPr/>
        </p:nvPicPr>
        <p:blipFill>
          <a:blip r:embed="rId2" cstate="print"/>
          <a:srcRect/>
          <a:stretch>
            <a:fillRect/>
          </a:stretch>
        </p:blipFill>
        <p:spPr bwMode="auto">
          <a:xfrm>
            <a:off x="35496" y="0"/>
            <a:ext cx="4585692" cy="6858000"/>
          </a:xfrm>
          <a:prstGeom prst="rect">
            <a:avLst/>
          </a:prstGeom>
          <a:noFill/>
        </p:spPr>
      </p:pic>
    </p:spTree>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28184" y="260648"/>
            <a:ext cx="2736304" cy="4247317"/>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indent="457200" algn="just"/>
            <a:r>
              <a:rPr lang="uk-UA" dirty="0" smtClean="0"/>
              <a:t>До нової Української держави єврейське та німецьке населення поставились лояльно, а поляки розпочали воєнні дії проти української влади. 21 листопада 1918 р. внаслідок кровопролитних боїв польські війська захопили Львів. Уряд ЗУНР переїхав до Тернополя, а з кінця грудня уряд ЗУНР знаходився у Станіславові (тепер Івано-Франківськ</a:t>
            </a:r>
            <a:r>
              <a:rPr lang="ru-RU" dirty="0" smtClean="0"/>
              <a:t>).</a:t>
            </a:r>
            <a:endParaRPr lang="uk-UA" dirty="0"/>
          </a:p>
        </p:txBody>
      </p:sp>
      <p:pic>
        <p:nvPicPr>
          <p:cNvPr id="22530" name="Picture 2" descr="C:\Users\Ярик\Desktop\Славіку\800px-4_school_Ternopil[1].jpg"/>
          <p:cNvPicPr>
            <a:picLocks noChangeAspect="1" noChangeArrowheads="1"/>
          </p:cNvPicPr>
          <p:nvPr/>
        </p:nvPicPr>
        <p:blipFill>
          <a:blip r:embed="rId2" cstate="print"/>
          <a:srcRect/>
          <a:stretch>
            <a:fillRect/>
          </a:stretch>
        </p:blipFill>
        <p:spPr bwMode="auto">
          <a:xfrm>
            <a:off x="251520" y="260648"/>
            <a:ext cx="5856650" cy="4392488"/>
          </a:xfrm>
          <a:prstGeom prst="rect">
            <a:avLst/>
          </a:prstGeom>
          <a:noFill/>
        </p:spPr>
      </p:pic>
      <p:sp>
        <p:nvSpPr>
          <p:cNvPr id="4" name="Прямоугольник 3"/>
          <p:cNvSpPr/>
          <p:nvPr/>
        </p:nvSpPr>
        <p:spPr>
          <a:xfrm>
            <a:off x="323528" y="4797152"/>
            <a:ext cx="4572000" cy="92333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r>
              <a:rPr lang="uk-UA" dirty="0" smtClean="0"/>
              <a:t>В цій будівлі, де нині Тернопільська </a:t>
            </a:r>
            <a:r>
              <a:rPr lang="uk-UA" dirty="0" err="1" smtClean="0"/>
              <a:t>ЗОСШ</a:t>
            </a:r>
            <a:r>
              <a:rPr lang="uk-UA" dirty="0" smtClean="0"/>
              <a:t> №4, у листопаді-грудні 1918 року перебував уряд ЗУНР.</a:t>
            </a:r>
            <a:endParaRPr lang="uk-UA" dirty="0"/>
          </a:p>
        </p:txBody>
      </p:sp>
    </p:spTree>
  </p:cSld>
  <p:clrMapOvr>
    <a:masterClrMapping/>
  </p:clrMapOvr>
  <p:transition>
    <p:cover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flipH="1">
            <a:off x="7020272" y="260648"/>
            <a:ext cx="2016224" cy="3970318"/>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indent="457200" algn="just"/>
            <a:r>
              <a:rPr lang="uk-UA" dirty="0" smtClean="0"/>
              <a:t>Найвища Рада Антанти 25 червня 1919 р. (за іншими даними 29 червня), побоюючись наступу більшовиків за р. Збруч, погодилась на  окупацію польськими військами Східної Галичини.</a:t>
            </a:r>
          </a:p>
          <a:p>
            <a:pPr indent="457200" algn="just"/>
            <a:endParaRPr lang="uk-UA" dirty="0"/>
          </a:p>
        </p:txBody>
      </p:sp>
      <p:pic>
        <p:nvPicPr>
          <p:cNvPr id="23554" name="Picture 2" descr="Файл:PBW March 1919.png">
            <a:hlinkClick r:id="rId2"/>
          </p:cNvPr>
          <p:cNvPicPr>
            <a:picLocks noChangeAspect="1" noChangeArrowheads="1"/>
          </p:cNvPicPr>
          <p:nvPr/>
        </p:nvPicPr>
        <p:blipFill>
          <a:blip r:embed="rId3" cstate="print"/>
          <a:srcRect/>
          <a:stretch>
            <a:fillRect/>
          </a:stretch>
        </p:blipFill>
        <p:spPr bwMode="auto">
          <a:xfrm>
            <a:off x="467544" y="260648"/>
            <a:ext cx="6480720" cy="5715000"/>
          </a:xfrm>
          <a:prstGeom prst="rect">
            <a:avLst/>
          </a:prstGeom>
          <a:noFill/>
        </p:spPr>
      </p:pic>
      <p:cxnSp>
        <p:nvCxnSpPr>
          <p:cNvPr id="5" name="Прямая со стрелкой 4"/>
          <p:cNvCxnSpPr/>
          <p:nvPr/>
        </p:nvCxnSpPr>
        <p:spPr>
          <a:xfrm flipH="1" flipV="1">
            <a:off x="3131840" y="5373216"/>
            <a:ext cx="1656184" cy="7920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4932040" y="6021289"/>
            <a:ext cx="3528392"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uk-UA" dirty="0" smtClean="0"/>
              <a:t>ЗУНР в складі ІІ Речі Посполитої.</a:t>
            </a:r>
          </a:p>
          <a:p>
            <a:endParaRPr lang="ru-RU" dirty="0"/>
          </a:p>
        </p:txBody>
      </p:sp>
    </p:spTree>
  </p:cSld>
  <p:clrMapOvr>
    <a:masterClrMapping/>
  </p:clrMapOvr>
  <p:transition>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260648"/>
            <a:ext cx="7992888" cy="3693319"/>
          </a:xfrm>
          <a:prstGeom prst="rect">
            <a:avLst/>
          </a:prstGeom>
          <a:noFill/>
        </p:spPr>
        <p:txBody>
          <a:bodyPr wrap="square" rtlCol="0">
            <a:spAutoFit/>
          </a:bodyPr>
          <a:lstStyle/>
          <a:p>
            <a:pPr algn="ctr"/>
            <a:r>
              <a:rPr lang="uk-UA" b="1" dirty="0" smtClean="0"/>
              <a:t>Висновки</a:t>
            </a:r>
          </a:p>
          <a:p>
            <a:pPr indent="457200" algn="just"/>
            <a:r>
              <a:rPr lang="uk-UA" dirty="0" smtClean="0"/>
              <a:t>Державотворчі здобутки в Наддніпрянській Україні, відомі «14 пунктів» американського президента </a:t>
            </a:r>
            <a:r>
              <a:rPr lang="uk-UA" dirty="0" err="1" smtClean="0"/>
              <a:t>Вудро</a:t>
            </a:r>
            <a:r>
              <a:rPr lang="uk-UA" dirty="0" smtClean="0"/>
              <a:t> Вільсона з визначальною тезою про право націй на самовизначення, де український народ на теренах Австро-Угорської імперії згадувався тільки опосередковано, спонукав українські політичні сили до радикалізації дій – проголошення ЗУНР.</a:t>
            </a:r>
          </a:p>
          <a:p>
            <a:pPr algn="just"/>
            <a:r>
              <a:rPr lang="uk-UA" dirty="0" smtClean="0"/>
              <a:t>      Перебравши до своїх рук основні державні установи, українці розпочали формування системи виконавчої влади. Не створюючи принципово нових управлінських структур, вони відновили функціонування місцевих виконавчих органів, що існували за австрійського режиму. Керівниками повітової адміністрації стали новопризначені українські комісари.</a:t>
            </a:r>
          </a:p>
          <a:p>
            <a:pPr algn="just"/>
            <a:r>
              <a:rPr lang="uk-UA" dirty="0" smtClean="0"/>
              <a:t>Занепад ЗУНР пов’язаний з польською окупацією і рішенням країн Антанти. </a:t>
            </a:r>
          </a:p>
          <a:p>
            <a:pPr indent="457200" algn="just"/>
            <a:endParaRPr lang="uk-U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508104" y="188640"/>
            <a:ext cx="3312368" cy="2862322"/>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indent="457200" algn="just"/>
            <a:r>
              <a:rPr lang="uk-UA" b="1" dirty="0" smtClean="0"/>
              <a:t>Західноукраїнська Народна Республіка </a:t>
            </a:r>
            <a:r>
              <a:rPr lang="uk-UA" dirty="0" smtClean="0"/>
              <a:t>(скорочено — ЗУНР; до 13 листопада 1918 року — Українська Держава) — короткочасна держава, створена у Східній Галичині після Першої світової війни в результаті розпаду Австро-Угорщини. </a:t>
            </a:r>
            <a:endParaRPr lang="uk-UA" dirty="0"/>
          </a:p>
        </p:txBody>
      </p:sp>
      <p:pic>
        <p:nvPicPr>
          <p:cNvPr id="1027" name="Picture 3" descr="C:\Users\Ярик\Desktop\Славіку\564px-West_ukraine[1].png"/>
          <p:cNvPicPr>
            <a:picLocks noChangeAspect="1" noChangeArrowheads="1"/>
          </p:cNvPicPr>
          <p:nvPr/>
        </p:nvPicPr>
        <p:blipFill>
          <a:blip r:embed="rId2" cstate="print"/>
          <a:srcRect/>
          <a:stretch>
            <a:fillRect/>
          </a:stretch>
        </p:blipFill>
        <p:spPr bwMode="auto">
          <a:xfrm>
            <a:off x="0" y="188640"/>
            <a:ext cx="5372100" cy="5705475"/>
          </a:xfrm>
          <a:prstGeom prst="rect">
            <a:avLst/>
          </a:prstGeom>
          <a:noFill/>
        </p:spPr>
      </p:pic>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Файл:Petrushevych Yevhen.jpg">
            <a:hlinkClick r:id="rId2"/>
          </p:cNvPr>
          <p:cNvPicPr>
            <a:picLocks noChangeAspect="1" noChangeArrowheads="1"/>
          </p:cNvPicPr>
          <p:nvPr/>
        </p:nvPicPr>
        <p:blipFill>
          <a:blip r:embed="rId3" cstate="print"/>
          <a:srcRect/>
          <a:stretch>
            <a:fillRect/>
          </a:stretch>
        </p:blipFill>
        <p:spPr bwMode="auto">
          <a:xfrm>
            <a:off x="467544" y="332656"/>
            <a:ext cx="3419475" cy="4857751"/>
          </a:xfrm>
          <a:prstGeom prst="rect">
            <a:avLst/>
          </a:prstGeom>
          <a:noFill/>
        </p:spPr>
      </p:pic>
      <p:sp>
        <p:nvSpPr>
          <p:cNvPr id="5" name="TextBox 4"/>
          <p:cNvSpPr txBox="1"/>
          <p:nvPr/>
        </p:nvSpPr>
        <p:spPr>
          <a:xfrm>
            <a:off x="4572000" y="332656"/>
            <a:ext cx="3384376"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uk-UA" dirty="0" smtClean="0"/>
              <a:t>Президент ЗУНР – Євген </a:t>
            </a:r>
            <a:r>
              <a:rPr lang="uk-UA" dirty="0" err="1" smtClean="0"/>
              <a:t>Петрушевич</a:t>
            </a:r>
            <a:r>
              <a:rPr lang="uk-UA" dirty="0" smtClean="0"/>
              <a:t>.</a:t>
            </a:r>
            <a:endParaRPr lang="ru-RU"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02224" y="44624"/>
            <a:ext cx="4806280"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indent="457200" algn="just"/>
            <a:r>
              <a:rPr lang="uk-UA" dirty="0" smtClean="0"/>
              <a:t>1 листопада, в результаті  повстання, ЗУНР взяла контроль над більшістю територій, на які претендувала.</a:t>
            </a:r>
            <a:r>
              <a:rPr lang="uk-UA" dirty="0" smtClean="0"/>
              <a:t> Керівник повстання -  Дмитро  Вітовський. </a:t>
            </a:r>
            <a:endParaRPr lang="uk-UA" dirty="0"/>
          </a:p>
        </p:txBody>
      </p:sp>
      <p:pic>
        <p:nvPicPr>
          <p:cNvPr id="2051" name="Picture 3" descr="C:\Users\Ярик\Desktop\Славіку\Vitovsky_Dmytro[1].jpg"/>
          <p:cNvPicPr>
            <a:picLocks noChangeAspect="1" noChangeArrowheads="1"/>
          </p:cNvPicPr>
          <p:nvPr/>
        </p:nvPicPr>
        <p:blipFill>
          <a:blip r:embed="rId2" cstate="print"/>
          <a:srcRect/>
          <a:stretch>
            <a:fillRect/>
          </a:stretch>
        </p:blipFill>
        <p:spPr bwMode="auto">
          <a:xfrm>
            <a:off x="107504" y="72008"/>
            <a:ext cx="4104456" cy="6381328"/>
          </a:xfrm>
          <a:prstGeom prst="rect">
            <a:avLst/>
          </a:prstGeom>
          <a:noFill/>
        </p:spPr>
      </p:pic>
      <p:sp>
        <p:nvSpPr>
          <p:cNvPr id="6" name="Прямоугольник 5"/>
          <p:cNvSpPr/>
          <p:nvPr/>
        </p:nvSpPr>
        <p:spPr>
          <a:xfrm>
            <a:off x="1187624" y="6444044"/>
            <a:ext cx="2225930" cy="369332"/>
          </a:xfrm>
          <a:prstGeom prst="rect">
            <a:avLst/>
          </a:prstGeom>
        </p:spPr>
        <p:txBody>
          <a:bodyPr wrap="none">
            <a:spAutoFit/>
          </a:bodyPr>
          <a:lstStyle/>
          <a:p>
            <a:r>
              <a:rPr lang="uk-UA" dirty="0" smtClean="0"/>
              <a:t>Дмитро  Вітовський. </a:t>
            </a:r>
            <a:endParaRPr lang="uk-UA" dirty="0"/>
          </a:p>
        </p:txBody>
      </p:sp>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Ярик\Desktop\Славіку\800px-Меморіальна_таблиця_підняттю_прапора_на_ратуші_у_Львові[1].jpg"/>
          <p:cNvPicPr>
            <a:picLocks noChangeAspect="1" noChangeArrowheads="1"/>
          </p:cNvPicPr>
          <p:nvPr/>
        </p:nvPicPr>
        <p:blipFill>
          <a:blip r:embed="rId2" cstate="print"/>
          <a:srcRect/>
          <a:stretch>
            <a:fillRect/>
          </a:stretch>
        </p:blipFill>
        <p:spPr bwMode="auto">
          <a:xfrm>
            <a:off x="0" y="44623"/>
            <a:ext cx="9012496" cy="6813377"/>
          </a:xfrm>
          <a:prstGeom prst="rect">
            <a:avLst/>
          </a:prstGeom>
          <a:noFill/>
        </p:spPr>
      </p:pic>
      <p:sp>
        <p:nvSpPr>
          <p:cNvPr id="3" name="Прямоугольник 2"/>
          <p:cNvSpPr/>
          <p:nvPr/>
        </p:nvSpPr>
        <p:spPr>
          <a:xfrm>
            <a:off x="2483768" y="44624"/>
            <a:ext cx="4572000" cy="1200329"/>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indent="457200" algn="just"/>
            <a:r>
              <a:rPr lang="uk-UA" dirty="0" smtClean="0"/>
              <a:t>Меморіальна таблиця на львівській ратуші: «1 листопада 1918 р. на львівській ратуші був вперше піднятий державний синьо-жовтий прапор...»</a:t>
            </a:r>
            <a:endParaRPr lang="ru-RU" dirty="0"/>
          </a:p>
        </p:txBody>
      </p:sp>
    </p:spTree>
  </p:cSld>
  <p:clrMapOvr>
    <a:masterClrMapping/>
  </p:clrMapOvr>
  <p:transition>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4572000" cy="175432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indent="457200" algn="just"/>
            <a:r>
              <a:rPr lang="uk-UA" dirty="0" smtClean="0"/>
              <a:t>9 листопада 1918 р.  утворено  виконавчий орган  — Державний Секретаріат ЗУНР-ЗО УНР.</a:t>
            </a:r>
          </a:p>
          <a:p>
            <a:pPr indent="457200" algn="just"/>
            <a:r>
              <a:rPr lang="uk-UA" dirty="0" smtClean="0"/>
              <a:t>Голова Державного секретаріату, державний секретар фінансів — К. Левицький.</a:t>
            </a:r>
            <a:endParaRPr lang="uk-UA" dirty="0"/>
          </a:p>
        </p:txBody>
      </p:sp>
      <p:pic>
        <p:nvPicPr>
          <p:cNvPr id="6145" name="Picture 1" descr="C:\Users\Ярик\Desktop\Славіку\Levytsky_Kost-1-[1].jpg"/>
          <p:cNvPicPr>
            <a:picLocks noChangeAspect="1" noChangeArrowheads="1"/>
          </p:cNvPicPr>
          <p:nvPr/>
        </p:nvPicPr>
        <p:blipFill>
          <a:blip r:embed="rId2" cstate="print"/>
          <a:srcRect/>
          <a:stretch>
            <a:fillRect/>
          </a:stretch>
        </p:blipFill>
        <p:spPr bwMode="auto">
          <a:xfrm>
            <a:off x="4932040" y="144016"/>
            <a:ext cx="4211960" cy="6021288"/>
          </a:xfrm>
          <a:prstGeom prst="rect">
            <a:avLst/>
          </a:prstGeom>
          <a:noFill/>
        </p:spPr>
      </p:pic>
      <p:sp>
        <p:nvSpPr>
          <p:cNvPr id="4" name="Прямоугольник 3"/>
          <p:cNvSpPr/>
          <p:nvPr/>
        </p:nvSpPr>
        <p:spPr>
          <a:xfrm>
            <a:off x="5652120" y="6228020"/>
            <a:ext cx="1919051" cy="369332"/>
          </a:xfrm>
          <a:prstGeom prst="rect">
            <a:avLst/>
          </a:prstGeom>
        </p:spPr>
        <p:txBody>
          <a:bodyPr wrap="none">
            <a:spAutoFit/>
          </a:bodyPr>
          <a:lstStyle/>
          <a:p>
            <a:r>
              <a:rPr lang="ru-RU" dirty="0" smtClean="0"/>
              <a:t>Кость </a:t>
            </a:r>
            <a:r>
              <a:rPr lang="ru-RU" dirty="0" err="1" smtClean="0"/>
              <a:t>Левицький</a:t>
            </a:r>
            <a:r>
              <a:rPr lang="ru-RU" dirty="0" smtClean="0"/>
              <a:t>.</a:t>
            </a:r>
            <a:endParaRPr lang="ru-RU" dirty="0"/>
          </a:p>
        </p:txBody>
      </p:sp>
    </p:spTree>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Ярик\Desktop\Славіку\Longyn_Cehelskyj[1].jpg"/>
          <p:cNvPicPr>
            <a:picLocks noChangeAspect="1" noChangeArrowheads="1"/>
          </p:cNvPicPr>
          <p:nvPr/>
        </p:nvPicPr>
        <p:blipFill>
          <a:blip r:embed="rId2" cstate="print"/>
          <a:srcRect/>
          <a:stretch>
            <a:fillRect/>
          </a:stretch>
        </p:blipFill>
        <p:spPr bwMode="auto">
          <a:xfrm>
            <a:off x="4572000" y="188640"/>
            <a:ext cx="3921968" cy="4126237"/>
          </a:xfrm>
          <a:prstGeom prst="rect">
            <a:avLst/>
          </a:prstGeom>
          <a:noFill/>
        </p:spPr>
      </p:pic>
      <p:sp>
        <p:nvSpPr>
          <p:cNvPr id="3" name="Прямоугольник 2"/>
          <p:cNvSpPr/>
          <p:nvPr/>
        </p:nvSpPr>
        <p:spPr>
          <a:xfrm>
            <a:off x="251520" y="188640"/>
            <a:ext cx="3963649" cy="646331"/>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uk-UA" dirty="0" smtClean="0"/>
              <a:t>Державний секретар внутрішніх справ</a:t>
            </a:r>
          </a:p>
          <a:p>
            <a:r>
              <a:rPr lang="vi-VN" dirty="0" smtClean="0"/>
              <a:t>Лонгин Цегельський</a:t>
            </a:r>
            <a:r>
              <a:rPr lang="uk-UA" dirty="0" smtClean="0"/>
              <a:t>. </a:t>
            </a:r>
            <a:endParaRPr lang="ru-RU" dirty="0"/>
          </a:p>
        </p:txBody>
      </p:sp>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23728" y="260648"/>
            <a:ext cx="3312368" cy="646331"/>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uk-UA" dirty="0" smtClean="0"/>
              <a:t>Державний секретар судівництва — Сидір </a:t>
            </a:r>
            <a:r>
              <a:rPr lang="uk-UA" dirty="0" err="1" smtClean="0"/>
              <a:t>Голубович</a:t>
            </a:r>
            <a:r>
              <a:rPr lang="uk-UA" dirty="0"/>
              <a:t>.</a:t>
            </a:r>
            <a:r>
              <a:rPr lang="uk-UA" dirty="0" smtClean="0"/>
              <a:t> </a:t>
            </a:r>
            <a:endParaRPr lang="ru-RU" dirty="0"/>
          </a:p>
        </p:txBody>
      </p:sp>
      <p:pic>
        <p:nvPicPr>
          <p:cNvPr id="26626" name="Picture 2" descr="Файл:Coin of Ukraine Holubovych r.jpg">
            <a:hlinkClick r:id="rId2"/>
          </p:cNvPr>
          <p:cNvPicPr>
            <a:picLocks noChangeAspect="1" noChangeArrowheads="1"/>
          </p:cNvPicPr>
          <p:nvPr/>
        </p:nvPicPr>
        <p:blipFill>
          <a:blip r:embed="rId3" cstate="print"/>
          <a:srcRect/>
          <a:stretch>
            <a:fillRect/>
          </a:stretch>
        </p:blipFill>
        <p:spPr bwMode="auto">
          <a:xfrm>
            <a:off x="5540896" y="188640"/>
            <a:ext cx="2952328" cy="2952328"/>
          </a:xfrm>
          <a:prstGeom prst="rect">
            <a:avLst/>
          </a:prstGeom>
          <a:noFill/>
        </p:spPr>
      </p:pic>
    </p:spTree>
  </p:cSld>
  <p:clrMapOvr>
    <a:masterClrMapping/>
  </p:clrMapOvr>
  <p:transition>
    <p:whee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95936" y="548680"/>
            <a:ext cx="3744416" cy="92333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uk-UA" dirty="0" smtClean="0"/>
              <a:t>Державний секретар </a:t>
            </a:r>
            <a:r>
              <a:rPr lang="uk-UA" dirty="0" smtClean="0"/>
              <a:t>освіти та віросповідання</a:t>
            </a:r>
            <a:r>
              <a:rPr lang="uk-UA" dirty="0" smtClean="0"/>
              <a:t> Олександр Барвінський. </a:t>
            </a:r>
            <a:endParaRPr lang="ru-RU" dirty="0"/>
          </a:p>
        </p:txBody>
      </p:sp>
      <p:pic>
        <p:nvPicPr>
          <p:cNvPr id="25601" name="Picture 1" descr="C:\Users\Ярик\Desktop\Славіку\454px-O_Barvinskyj1[1].jpg"/>
          <p:cNvPicPr>
            <a:picLocks noChangeAspect="1" noChangeArrowheads="1"/>
          </p:cNvPicPr>
          <p:nvPr/>
        </p:nvPicPr>
        <p:blipFill>
          <a:blip r:embed="rId2" cstate="print"/>
          <a:srcRect/>
          <a:stretch>
            <a:fillRect/>
          </a:stretch>
        </p:blipFill>
        <p:spPr bwMode="auto">
          <a:xfrm>
            <a:off x="0" y="260648"/>
            <a:ext cx="3572470" cy="4711400"/>
          </a:xfrm>
          <a:prstGeom prst="rect">
            <a:avLst/>
          </a:prstGeom>
          <a:noFill/>
        </p:spPr>
      </p:pic>
    </p:spTree>
  </p:cSld>
  <p:clrMapOvr>
    <a:masterClrMapping/>
  </p:clrMapOvr>
  <p:transition>
    <p:wheel spokes="8"/>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131</TotalTime>
  <Words>583</Words>
  <Application>Microsoft Office PowerPoint</Application>
  <PresentationFormat>Экран (4:3)</PresentationFormat>
  <Paragraphs>34</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Ярик</dc:creator>
  <cp:lastModifiedBy>Ярик</cp:lastModifiedBy>
  <cp:revision>15</cp:revision>
  <dcterms:created xsi:type="dcterms:W3CDTF">2011-10-31T14:52:59Z</dcterms:created>
  <dcterms:modified xsi:type="dcterms:W3CDTF">2011-10-31T17:04:11Z</dcterms:modified>
</cp:coreProperties>
</file>