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9" r:id="rId7"/>
    <p:sldId id="260" r:id="rId8"/>
    <p:sldId id="27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4EE5-2AD3-4439-8226-37684D49576F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F142-4276-44B5-B1DB-C5A8C4F7D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4EE5-2AD3-4439-8226-37684D49576F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F142-4276-44B5-B1DB-C5A8C4F7D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4EE5-2AD3-4439-8226-37684D49576F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F142-4276-44B5-B1DB-C5A8C4F7D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4EE5-2AD3-4439-8226-37684D49576F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F142-4276-44B5-B1DB-C5A8C4F7D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4EE5-2AD3-4439-8226-37684D49576F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F142-4276-44B5-B1DB-C5A8C4F7D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4EE5-2AD3-4439-8226-37684D49576F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F142-4276-44B5-B1DB-C5A8C4F7D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4EE5-2AD3-4439-8226-37684D49576F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F142-4276-44B5-B1DB-C5A8C4F7D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4EE5-2AD3-4439-8226-37684D49576F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F142-4276-44B5-B1DB-C5A8C4F7D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4EE5-2AD3-4439-8226-37684D49576F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F142-4276-44B5-B1DB-C5A8C4F7D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4EE5-2AD3-4439-8226-37684D49576F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F142-4276-44B5-B1DB-C5A8C4F7D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4EE5-2AD3-4439-8226-37684D49576F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F142-4276-44B5-B1DB-C5A8C4F7D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C4EE5-2AD3-4439-8226-37684D49576F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0F142-4276-44B5-B1DB-C5A8C4F7D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290"/>
            <a:ext cx="56102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285860"/>
            <a:ext cx="40386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643050"/>
            <a:ext cx="44577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857364"/>
            <a:ext cx="21812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3214686"/>
            <a:ext cx="358618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214290"/>
            <a:ext cx="1228717" cy="152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58" y="214290"/>
            <a:ext cx="1382467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43834" y="2071678"/>
            <a:ext cx="1109661" cy="110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60" y="428604"/>
            <a:ext cx="4031074" cy="577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3135" y="428604"/>
            <a:ext cx="418250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5714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Берестецька</a:t>
            </a:r>
            <a:r>
              <a:rPr lang="ru-RU" b="1" dirty="0" smtClean="0">
                <a:solidFill>
                  <a:srgbClr val="C00000"/>
                </a:solidFill>
              </a:rPr>
              <a:t> битва в </a:t>
            </a:r>
            <a:r>
              <a:rPr lang="ru-RU" b="1" dirty="0" err="1" smtClean="0">
                <a:solidFill>
                  <a:srgbClr val="C00000"/>
                </a:solidFill>
              </a:rPr>
              <a:t>історії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літературі</a:t>
            </a:r>
            <a:r>
              <a:rPr lang="ru-RU" b="1" dirty="0" smtClean="0">
                <a:solidFill>
                  <a:srgbClr val="C00000"/>
                </a:solidFill>
              </a:rPr>
              <a:t> та </a:t>
            </a:r>
            <a:r>
              <a:rPr lang="ru-RU" b="1" dirty="0" err="1" smtClean="0">
                <a:solidFill>
                  <a:srgbClr val="C00000"/>
                </a:solidFill>
              </a:rPr>
              <a:t>мистецтві</a:t>
            </a:r>
            <a:r>
              <a:rPr lang="ru-RU" b="1" dirty="0" smtClean="0">
                <a:solidFill>
                  <a:srgbClr val="C00000"/>
                </a:solidFill>
              </a:rPr>
              <a:t> (</a:t>
            </a:r>
            <a:r>
              <a:rPr lang="ru-RU" b="1" dirty="0" err="1" smtClean="0">
                <a:solidFill>
                  <a:srgbClr val="C00000"/>
                </a:solidFill>
              </a:rPr>
              <a:t>науковий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збірник</a:t>
            </a:r>
            <a:r>
              <a:rPr lang="ru-RU" b="1" dirty="0" smtClean="0">
                <a:solidFill>
                  <a:srgbClr val="C00000"/>
                </a:solidFill>
              </a:rPr>
              <a:t>). – м. </a:t>
            </a:r>
            <a:r>
              <a:rPr lang="ru-RU" b="1" dirty="0" err="1" smtClean="0">
                <a:solidFill>
                  <a:srgbClr val="C00000"/>
                </a:solidFill>
              </a:rPr>
              <a:t>Рівне</a:t>
            </a:r>
            <a:r>
              <a:rPr lang="ru-RU" b="1" dirty="0" smtClean="0">
                <a:solidFill>
                  <a:srgbClr val="C00000"/>
                </a:solidFill>
              </a:rPr>
              <a:t>. – 2001. – 217 с.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35782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Берестецька</a:t>
            </a:r>
            <a:r>
              <a:rPr lang="ru-RU" b="1" dirty="0" smtClean="0">
                <a:solidFill>
                  <a:srgbClr val="0070C0"/>
                </a:solidFill>
              </a:rPr>
              <a:t> битва 1651 р.. - в кн.: </a:t>
            </a:r>
            <a:r>
              <a:rPr lang="ru-RU" b="1" dirty="0" err="1" smtClean="0">
                <a:solidFill>
                  <a:srgbClr val="0070C0"/>
                </a:solidFill>
              </a:rPr>
              <a:t>Історія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війн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і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збройних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конфліктів</a:t>
            </a:r>
            <a:r>
              <a:rPr lang="ru-RU" b="1" dirty="0" smtClean="0">
                <a:solidFill>
                  <a:srgbClr val="0070C0"/>
                </a:solidFill>
              </a:rPr>
              <a:t> в </a:t>
            </a:r>
            <a:r>
              <a:rPr lang="ru-RU" b="1" dirty="0" err="1" smtClean="0">
                <a:solidFill>
                  <a:srgbClr val="0070C0"/>
                </a:solidFill>
              </a:rPr>
              <a:t>Україні</a:t>
            </a:r>
            <a:r>
              <a:rPr lang="ru-RU" b="1" dirty="0" smtClean="0">
                <a:solidFill>
                  <a:srgbClr val="0070C0"/>
                </a:solidFill>
              </a:rPr>
              <a:t>: </a:t>
            </a:r>
            <a:r>
              <a:rPr lang="ru-RU" b="1" dirty="0" err="1" smtClean="0">
                <a:solidFill>
                  <a:srgbClr val="0070C0"/>
                </a:solidFill>
              </a:rPr>
              <a:t>енцикл</a:t>
            </a:r>
            <a:r>
              <a:rPr lang="ru-RU" b="1" dirty="0" smtClean="0">
                <a:solidFill>
                  <a:srgbClr val="0070C0"/>
                </a:solidFill>
              </a:rPr>
              <a:t>. </a:t>
            </a:r>
            <a:r>
              <a:rPr lang="ru-RU" b="1" dirty="0" err="1" smtClean="0">
                <a:solidFill>
                  <a:srgbClr val="0070C0"/>
                </a:solidFill>
              </a:rPr>
              <a:t>довід</a:t>
            </a:r>
            <a:r>
              <a:rPr lang="ru-RU" b="1" dirty="0" smtClean="0">
                <a:solidFill>
                  <a:srgbClr val="0070C0"/>
                </a:solidFill>
              </a:rPr>
              <a:t>. / Авт. - </a:t>
            </a:r>
            <a:r>
              <a:rPr lang="ru-RU" b="1" dirty="0" err="1" smtClean="0">
                <a:solidFill>
                  <a:srgbClr val="0070C0"/>
                </a:solidFill>
              </a:rPr>
              <a:t>упоряд</a:t>
            </a:r>
            <a:r>
              <a:rPr lang="ru-RU" b="1" dirty="0" smtClean="0">
                <a:solidFill>
                  <a:srgbClr val="0070C0"/>
                </a:solidFill>
              </a:rPr>
              <a:t>. </a:t>
            </a:r>
            <a:r>
              <a:rPr lang="ru-RU" b="1" dirty="0" err="1" smtClean="0">
                <a:solidFill>
                  <a:srgbClr val="0070C0"/>
                </a:solidFill>
              </a:rPr>
              <a:t>О.І.Гуржій</a:t>
            </a:r>
            <a:r>
              <a:rPr lang="ru-RU" b="1" dirty="0" smtClean="0">
                <a:solidFill>
                  <a:srgbClr val="0070C0"/>
                </a:solidFill>
              </a:rPr>
              <a:t> та </a:t>
            </a:r>
            <a:r>
              <a:rPr lang="ru-RU" b="1" dirty="0" err="1" smtClean="0">
                <a:solidFill>
                  <a:srgbClr val="0070C0"/>
                </a:solidFill>
              </a:rPr>
              <a:t>ін</a:t>
            </a:r>
            <a:r>
              <a:rPr lang="ru-RU" b="1" dirty="0" smtClean="0">
                <a:solidFill>
                  <a:srgbClr val="0070C0"/>
                </a:solidFill>
              </a:rPr>
              <a:t>. - К.: Вид. </a:t>
            </a:r>
            <a:r>
              <a:rPr lang="ru-RU" b="1" dirty="0" err="1" smtClean="0">
                <a:solidFill>
                  <a:srgbClr val="0070C0"/>
                </a:solidFill>
              </a:rPr>
              <a:t>гуманіт</a:t>
            </a:r>
            <a:r>
              <a:rPr lang="ru-RU" b="1" dirty="0" smtClean="0">
                <a:solidFill>
                  <a:srgbClr val="0070C0"/>
                </a:solidFill>
              </a:rPr>
              <a:t>. </a:t>
            </a:r>
            <a:r>
              <a:rPr lang="ru-RU" b="1" dirty="0" err="1" smtClean="0">
                <a:solidFill>
                  <a:srgbClr val="0070C0"/>
                </a:solidFill>
              </a:rPr>
              <a:t>л-ри</a:t>
            </a:r>
            <a:r>
              <a:rPr lang="ru-RU" b="1" dirty="0" smtClean="0">
                <a:solidFill>
                  <a:srgbClr val="0070C0"/>
                </a:solidFill>
              </a:rPr>
              <a:t>, 2004. - с. 67-68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044" y="660063"/>
            <a:ext cx="7748922" cy="526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143248"/>
            <a:ext cx="2500330" cy="32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214686"/>
            <a:ext cx="2286016" cy="283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14290"/>
            <a:ext cx="3500478" cy="280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2500306"/>
            <a:ext cx="18536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0070C0"/>
                </a:solidFill>
              </a:rPr>
              <a:t>Мартин </a:t>
            </a:r>
            <a:r>
              <a:rPr lang="ru-RU" b="1" u="sng" dirty="0" err="1" smtClean="0">
                <a:solidFill>
                  <a:srgbClr val="0070C0"/>
                </a:solidFill>
              </a:rPr>
              <a:t>Пушкар</a:t>
            </a:r>
            <a:r>
              <a:rPr lang="ru-RU" b="1" u="sng" dirty="0" smtClean="0">
                <a:solidFill>
                  <a:srgbClr val="0070C0"/>
                </a:solidFill>
              </a:rPr>
              <a:t> </a:t>
            </a:r>
            <a:endParaRPr lang="en-US" b="1" u="sng" dirty="0" smtClean="0">
              <a:solidFill>
                <a:srgbClr val="0070C0"/>
              </a:solidFill>
            </a:endParaRPr>
          </a:p>
          <a:p>
            <a:pPr algn="ctr"/>
            <a:r>
              <a:rPr lang="ru-RU" b="1" u="sng" dirty="0" smtClean="0">
                <a:solidFill>
                  <a:srgbClr val="0070C0"/>
                </a:solidFill>
              </a:rPr>
              <a:t>(Пушкаренко)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9195" y="6406634"/>
            <a:ext cx="1221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 smtClean="0">
                <a:solidFill>
                  <a:srgbClr val="0070C0"/>
                </a:solidFill>
              </a:rPr>
              <a:t>Іван</a:t>
            </a:r>
            <a:r>
              <a:rPr lang="ru-RU" b="1" u="sng" dirty="0" smtClean="0">
                <a:solidFill>
                  <a:srgbClr val="0070C0"/>
                </a:solidFill>
              </a:rPr>
              <a:t> </a:t>
            </a:r>
            <a:r>
              <a:rPr lang="ru-RU" b="1" u="sng" dirty="0" err="1" smtClean="0">
                <a:solidFill>
                  <a:srgbClr val="0070C0"/>
                </a:solidFill>
              </a:rPr>
              <a:t>Богун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52" y="3214686"/>
            <a:ext cx="32861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„А </a:t>
            </a:r>
            <a:r>
              <a:rPr lang="ru-RU" b="1" i="1" dirty="0" err="1" smtClean="0">
                <a:solidFill>
                  <a:srgbClr val="FF0000"/>
                </a:solidFill>
              </a:rPr>
              <a:t>хто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тоді</a:t>
            </a:r>
            <a:r>
              <a:rPr lang="ru-RU" b="1" i="1" dirty="0" smtClean="0">
                <a:solidFill>
                  <a:srgbClr val="FF0000"/>
                </a:solidFill>
              </a:rPr>
              <a:t> задумав переправу,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i="1" dirty="0" err="1" smtClean="0">
                <a:solidFill>
                  <a:srgbClr val="FF0000"/>
                </a:solidFill>
              </a:rPr>
              <a:t>Рятунок</a:t>
            </a:r>
            <a:r>
              <a:rPr lang="ru-RU" b="1" i="1" dirty="0" smtClean="0">
                <a:solidFill>
                  <a:srgbClr val="FF0000"/>
                </a:solidFill>
              </a:rPr>
              <a:t> для </a:t>
            </a:r>
            <a:r>
              <a:rPr lang="ru-RU" b="1" i="1" dirty="0" err="1" smtClean="0">
                <a:solidFill>
                  <a:srgbClr val="FF0000"/>
                </a:solidFill>
              </a:rPr>
              <a:t>козацтва</a:t>
            </a:r>
            <a:r>
              <a:rPr lang="ru-RU" b="1" i="1" dirty="0" smtClean="0">
                <a:solidFill>
                  <a:srgbClr val="FF0000"/>
                </a:solidFill>
              </a:rPr>
              <a:t>, як Перун?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i="1" dirty="0" err="1" smtClean="0">
                <a:solidFill>
                  <a:srgbClr val="FF0000"/>
                </a:solidFill>
              </a:rPr>
              <a:t>Хто</a:t>
            </a:r>
            <a:r>
              <a:rPr lang="ru-RU" b="1" i="1" dirty="0" smtClean="0">
                <a:solidFill>
                  <a:srgbClr val="FF0000"/>
                </a:solidFill>
              </a:rPr>
              <a:t> тут </a:t>
            </a:r>
            <a:r>
              <a:rPr lang="ru-RU" b="1" i="1" dirty="0" err="1" smtClean="0">
                <a:solidFill>
                  <a:srgbClr val="FF0000"/>
                </a:solidFill>
              </a:rPr>
              <a:t>найбільшу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мав</a:t>
            </a:r>
            <a:r>
              <a:rPr lang="ru-RU" b="1" i="1" dirty="0" smtClean="0">
                <a:solidFill>
                  <a:srgbClr val="FF0000"/>
                </a:solidFill>
              </a:rPr>
              <a:t> в </a:t>
            </a:r>
            <a:r>
              <a:rPr lang="ru-RU" b="1" i="1" dirty="0" err="1" smtClean="0">
                <a:solidFill>
                  <a:srgbClr val="FF0000"/>
                </a:solidFill>
              </a:rPr>
              <a:t>народі</a:t>
            </a:r>
            <a:r>
              <a:rPr lang="ru-RU" b="1" i="1" dirty="0" smtClean="0">
                <a:solidFill>
                  <a:srgbClr val="FF0000"/>
                </a:solidFill>
              </a:rPr>
              <a:t> славу?...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i="1" dirty="0" err="1" smtClean="0">
                <a:solidFill>
                  <a:srgbClr val="FF0000"/>
                </a:solidFill>
              </a:rPr>
              <a:t>Шепочуть</a:t>
            </a:r>
            <a:r>
              <a:rPr lang="ru-RU" b="1" i="1" dirty="0" smtClean="0">
                <a:solidFill>
                  <a:srgbClr val="FF0000"/>
                </a:solidFill>
              </a:rPr>
              <a:t> трави, очерет: - </a:t>
            </a:r>
            <a:r>
              <a:rPr lang="ru-RU" b="1" i="1" dirty="0" err="1" smtClean="0">
                <a:solidFill>
                  <a:srgbClr val="FF0000"/>
                </a:solidFill>
              </a:rPr>
              <a:t>Богун</a:t>
            </a:r>
            <a:r>
              <a:rPr lang="ru-RU" b="1" i="1" dirty="0" smtClean="0">
                <a:solidFill>
                  <a:srgbClr val="FF0000"/>
                </a:solidFill>
              </a:rPr>
              <a:t>...”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(Є. </a:t>
            </a:r>
            <a:r>
              <a:rPr lang="ru-RU" b="1" i="1" dirty="0" err="1" smtClean="0">
                <a:solidFill>
                  <a:srgbClr val="FF0000"/>
                </a:solidFill>
              </a:rPr>
              <a:t>Лещук</a:t>
            </a:r>
            <a:r>
              <a:rPr lang="ru-RU" b="1" i="1" dirty="0" smtClean="0">
                <a:solidFill>
                  <a:srgbClr val="FF0000"/>
                </a:solidFill>
              </a:rPr>
              <a:t> „Земля </a:t>
            </a:r>
            <a:r>
              <a:rPr lang="ru-RU" b="1" i="1" dirty="0" err="1" smtClean="0">
                <a:solidFill>
                  <a:srgbClr val="FF0000"/>
                </a:solidFill>
              </a:rPr>
              <a:t>Івана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Богуна</a:t>
            </a:r>
            <a:r>
              <a:rPr lang="ru-RU" b="1" i="1" dirty="0" smtClean="0">
                <a:solidFill>
                  <a:srgbClr val="FF0000"/>
                </a:solidFill>
              </a:rPr>
              <a:t>”)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214290"/>
            <a:ext cx="3256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 smtClean="0"/>
              <a:t>Берестецька</a:t>
            </a:r>
            <a:r>
              <a:rPr lang="ru-RU" b="1" u="sng" dirty="0" smtClean="0"/>
              <a:t> битва в </a:t>
            </a:r>
            <a:r>
              <a:rPr lang="ru-RU" b="1" u="sng" dirty="0" err="1" smtClean="0"/>
              <a:t>мистецтві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20288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071810"/>
            <a:ext cx="28575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071546"/>
            <a:ext cx="24098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572008"/>
            <a:ext cx="22288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143380"/>
            <a:ext cx="2632792" cy="149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500298" y="714356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"</a:t>
            </a:r>
            <a:r>
              <a:rPr lang="ru-RU" b="1" dirty="0" err="1" smtClean="0">
                <a:solidFill>
                  <a:srgbClr val="002060"/>
                </a:solidFill>
              </a:rPr>
              <a:t>Іван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Богун</a:t>
            </a:r>
            <a:r>
              <a:rPr lang="ru-RU" b="1" dirty="0" smtClean="0">
                <a:solidFill>
                  <a:srgbClr val="002060"/>
                </a:solidFill>
              </a:rPr>
              <a:t> на </a:t>
            </a:r>
            <a:r>
              <a:rPr lang="ru-RU" b="1" dirty="0" err="1" smtClean="0">
                <a:solidFill>
                  <a:srgbClr val="002060"/>
                </a:solidFill>
              </a:rPr>
              <a:t>переправі</a:t>
            </a:r>
            <a:r>
              <a:rPr lang="ru-RU" b="1" dirty="0" smtClean="0">
                <a:solidFill>
                  <a:srgbClr val="002060"/>
                </a:solidFill>
              </a:rPr>
              <a:t>".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Художник М.І. </a:t>
            </a:r>
            <a:r>
              <a:rPr lang="ru-RU" b="1" dirty="0" err="1" smtClean="0">
                <a:solidFill>
                  <a:srgbClr val="002060"/>
                </a:solidFill>
              </a:rPr>
              <a:t>Івасюк</a:t>
            </a:r>
            <a:r>
              <a:rPr lang="ru-RU" b="1" dirty="0" smtClean="0">
                <a:solidFill>
                  <a:srgbClr val="002060"/>
                </a:solidFill>
              </a:rPr>
              <a:t>, 1922р.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5143512"/>
            <a:ext cx="3286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"Подвиг </a:t>
            </a:r>
            <a:r>
              <a:rPr lang="ru-RU" b="1" dirty="0" err="1" smtClean="0">
                <a:solidFill>
                  <a:srgbClr val="002060"/>
                </a:solidFill>
              </a:rPr>
              <a:t>трьохсот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під</a:t>
            </a:r>
            <a:r>
              <a:rPr lang="ru-RU" b="1" dirty="0" smtClean="0">
                <a:solidFill>
                  <a:srgbClr val="002060"/>
                </a:solidFill>
              </a:rPr>
              <a:t> Берестечком". Художник О.Г. Данченко, 1953р.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1714488"/>
            <a:ext cx="30718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"Битва </a:t>
            </a:r>
            <a:r>
              <a:rPr lang="ru-RU" b="1" dirty="0" err="1" smtClean="0">
                <a:solidFill>
                  <a:srgbClr val="FF0000"/>
                </a:solidFill>
              </a:rPr>
              <a:t>під</a:t>
            </a:r>
            <a:r>
              <a:rPr lang="ru-RU" b="1" dirty="0" smtClean="0">
                <a:solidFill>
                  <a:srgbClr val="FF0000"/>
                </a:solidFill>
              </a:rPr>
              <a:t> Берестечком". Художник В.В. </a:t>
            </a:r>
            <a:r>
              <a:rPr lang="ru-RU" b="1" dirty="0" err="1" smtClean="0">
                <a:solidFill>
                  <a:srgbClr val="FF0000"/>
                </a:solidFill>
              </a:rPr>
              <a:t>Полтавець</a:t>
            </a:r>
            <a:r>
              <a:rPr lang="ru-RU" b="1" dirty="0" smtClean="0">
                <a:solidFill>
                  <a:srgbClr val="FF0000"/>
                </a:solidFill>
              </a:rPr>
              <a:t>, 1967р.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29322" y="3357562"/>
            <a:ext cx="2928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"</a:t>
            </a:r>
            <a:r>
              <a:rPr lang="ru-RU" b="1" dirty="0" err="1" smtClean="0">
                <a:solidFill>
                  <a:srgbClr val="002060"/>
                </a:solidFill>
              </a:rPr>
              <a:t>Іван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Богун</a:t>
            </a:r>
            <a:r>
              <a:rPr lang="ru-RU" b="1" dirty="0" smtClean="0">
                <a:solidFill>
                  <a:srgbClr val="002060"/>
                </a:solidFill>
              </a:rPr>
              <a:t> на </a:t>
            </a:r>
            <a:r>
              <a:rPr lang="ru-RU" b="1" dirty="0" err="1" smtClean="0">
                <a:solidFill>
                  <a:srgbClr val="002060"/>
                </a:solidFill>
              </a:rPr>
              <a:t>полі</a:t>
            </a:r>
            <a:r>
              <a:rPr lang="ru-RU" b="1" dirty="0" smtClean="0">
                <a:solidFill>
                  <a:srgbClr val="002060"/>
                </a:solidFill>
              </a:rPr>
              <a:t> бою </a:t>
            </a:r>
            <a:r>
              <a:rPr lang="ru-RU" b="1" dirty="0" err="1" smtClean="0">
                <a:solidFill>
                  <a:srgbClr val="002060"/>
                </a:solidFill>
              </a:rPr>
              <a:t>під</a:t>
            </a:r>
            <a:r>
              <a:rPr lang="ru-RU" b="1" dirty="0" smtClean="0">
                <a:solidFill>
                  <a:srgbClr val="002060"/>
                </a:solidFill>
              </a:rPr>
              <a:t> Берестечком". Художник Д. </a:t>
            </a:r>
            <a:r>
              <a:rPr lang="ru-RU" b="1" dirty="0" err="1" smtClean="0">
                <a:solidFill>
                  <a:srgbClr val="002060"/>
                </a:solidFill>
              </a:rPr>
              <a:t>Довбушинський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5786454"/>
            <a:ext cx="2786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"Битва </a:t>
            </a:r>
            <a:r>
              <a:rPr lang="ru-RU" b="1" dirty="0" err="1" smtClean="0"/>
              <a:t>під</a:t>
            </a:r>
            <a:r>
              <a:rPr lang="ru-RU" b="1" dirty="0" smtClean="0"/>
              <a:t> Берестечком". Гравюра </a:t>
            </a:r>
            <a:r>
              <a:rPr lang="ru-RU" b="1" dirty="0" err="1" smtClean="0"/>
              <a:t>середини</a:t>
            </a:r>
            <a:r>
              <a:rPr lang="ru-RU" b="1" dirty="0" smtClean="0"/>
              <a:t> XVII ст.</a:t>
            </a:r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3571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u="sng" dirty="0" err="1" smtClean="0">
                <a:solidFill>
                  <a:srgbClr val="002060"/>
                </a:solidFill>
              </a:rPr>
              <a:t>Державний</a:t>
            </a:r>
            <a:r>
              <a:rPr lang="ru-RU" b="1" u="sng" dirty="0" smtClean="0">
                <a:solidFill>
                  <a:srgbClr val="002060"/>
                </a:solidFill>
              </a:rPr>
              <a:t> </a:t>
            </a:r>
            <a:r>
              <a:rPr lang="ru-RU" b="1" u="sng" dirty="0" err="1" smtClean="0">
                <a:solidFill>
                  <a:srgbClr val="002060"/>
                </a:solidFill>
              </a:rPr>
              <a:t>історико-меморіальний</a:t>
            </a:r>
            <a:r>
              <a:rPr lang="ru-RU" b="1" u="sng" dirty="0" smtClean="0">
                <a:solidFill>
                  <a:srgbClr val="002060"/>
                </a:solidFill>
              </a:rPr>
              <a:t> </a:t>
            </a:r>
            <a:r>
              <a:rPr lang="ru-RU" b="1" u="sng" dirty="0" err="1" smtClean="0">
                <a:solidFill>
                  <a:srgbClr val="002060"/>
                </a:solidFill>
              </a:rPr>
              <a:t>заповідник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u="sng" dirty="0" smtClean="0">
                <a:solidFill>
                  <a:srgbClr val="002060"/>
                </a:solidFill>
              </a:rPr>
              <a:t>„Поле </a:t>
            </a:r>
            <a:r>
              <a:rPr lang="ru-RU" b="1" u="sng" dirty="0" err="1" smtClean="0">
                <a:solidFill>
                  <a:srgbClr val="002060"/>
                </a:solidFill>
              </a:rPr>
              <a:t>Берестецької</a:t>
            </a:r>
            <a:r>
              <a:rPr lang="ru-RU" b="1" u="sng" dirty="0" smtClean="0">
                <a:solidFill>
                  <a:srgbClr val="002060"/>
                </a:solidFill>
              </a:rPr>
              <a:t> </a:t>
            </a:r>
            <a:r>
              <a:rPr lang="ru-RU" b="1" u="sng" dirty="0" err="1" smtClean="0">
                <a:solidFill>
                  <a:srgbClr val="002060"/>
                </a:solidFill>
              </a:rPr>
              <a:t>битви</a:t>
            </a:r>
            <a:r>
              <a:rPr lang="ru-RU" b="1" u="sng" dirty="0" smtClean="0">
                <a:solidFill>
                  <a:srgbClr val="002060"/>
                </a:solidFill>
              </a:rPr>
              <a:t>”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928802"/>
            <a:ext cx="9144000" cy="413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4212801" cy="359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983308"/>
            <a:ext cx="4533923" cy="359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20966"/>
            <a:ext cx="1785950" cy="263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3786190"/>
            <a:ext cx="16954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14356"/>
            <a:ext cx="7786742" cy="14287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rgbClr val="92D05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Дякую за увагу</a:t>
            </a:r>
            <a:endParaRPr lang="ru-RU" sz="5400" b="1" cap="all" spc="0" dirty="0">
              <a:ln w="9000" cmpd="sng">
                <a:solidFill>
                  <a:srgbClr val="92D05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571744"/>
            <a:ext cx="8819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Опрацювати презентацію.</a:t>
            </a:r>
            <a:endParaRPr lang="ru-RU" sz="5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500438"/>
            <a:ext cx="9058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Опрацювати параграф 17. </a:t>
            </a:r>
            <a:endParaRPr lang="ru-RU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3142" y="4714884"/>
            <a:ext cx="8750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3. Створити кросворд, тести.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642918"/>
            <a:ext cx="82153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Берестецька</a:t>
            </a:r>
            <a:r>
              <a:rPr lang="ru-RU" sz="2800" b="1" dirty="0" smtClean="0"/>
              <a:t> битва </a:t>
            </a:r>
            <a:r>
              <a:rPr lang="ru-RU" sz="2800" b="1" dirty="0" err="1" smtClean="0"/>
              <a:t>належить</a:t>
            </a:r>
            <a:r>
              <a:rPr lang="ru-RU" sz="2800" b="1" dirty="0" smtClean="0"/>
              <a:t> до другого </a:t>
            </a:r>
            <a:r>
              <a:rPr lang="ru-RU" sz="2800" b="1" dirty="0" err="1" smtClean="0"/>
              <a:t>періоду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визвольної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війни</a:t>
            </a:r>
            <a:r>
              <a:rPr lang="ru-RU" sz="2800" b="1" dirty="0" smtClean="0"/>
              <a:t>. Перший </a:t>
            </a:r>
            <a:r>
              <a:rPr lang="ru-RU" sz="2800" b="1" dirty="0" err="1" smtClean="0"/>
              <a:t>її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етап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розпочався</a:t>
            </a:r>
            <a:r>
              <a:rPr lang="ru-RU" sz="2800" b="1" dirty="0" smtClean="0"/>
              <a:t> в 1648 </a:t>
            </a:r>
            <a:r>
              <a:rPr lang="ru-RU" sz="2800" b="1" dirty="0" err="1" smtClean="0"/>
              <a:t>році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Козацько-селянська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армія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чолі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Б.Хмельницьким</a:t>
            </a:r>
            <a:r>
              <a:rPr lang="ru-RU" sz="2800" b="1" dirty="0" smtClean="0"/>
              <a:t> одержала ряд </a:t>
            </a:r>
            <a:r>
              <a:rPr lang="ru-RU" sz="2800" b="1" dirty="0" err="1" smtClean="0"/>
              <a:t>блискучих</a:t>
            </a:r>
            <a:r>
              <a:rPr lang="ru-RU" sz="2800" b="1" dirty="0" smtClean="0"/>
              <a:t> перемог над </a:t>
            </a:r>
            <a:r>
              <a:rPr lang="ru-RU" sz="2800" b="1" dirty="0" err="1" smtClean="0"/>
              <a:t>польсько-шляхетськими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військами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під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Жовтими</a:t>
            </a:r>
            <a:r>
              <a:rPr lang="ru-RU" sz="2800" b="1" dirty="0" smtClean="0"/>
              <a:t> Водами, </a:t>
            </a:r>
            <a:r>
              <a:rPr lang="ru-RU" sz="2800" b="1" dirty="0" err="1" smtClean="0"/>
              <a:t>Корсунем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Пилявцями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завершила </a:t>
            </a:r>
            <a:r>
              <a:rPr lang="ru-RU" sz="2800" b="1" dirty="0" err="1" smtClean="0"/>
              <a:t>бойові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дії</a:t>
            </a:r>
            <a:r>
              <a:rPr lang="ru-RU" sz="2800" b="1" dirty="0" smtClean="0"/>
              <a:t> у 1649 </a:t>
            </a:r>
            <a:r>
              <a:rPr lang="ru-RU" sz="2800" b="1" dirty="0" err="1" smtClean="0"/>
              <a:t>році</a:t>
            </a:r>
            <a:r>
              <a:rPr lang="ru-RU" sz="2800" b="1" dirty="0" smtClean="0"/>
              <a:t> договором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польським</a:t>
            </a:r>
            <a:r>
              <a:rPr lang="ru-RU" sz="2800" b="1" dirty="0" smtClean="0"/>
              <a:t> урядом, </a:t>
            </a:r>
            <a:r>
              <a:rPr lang="ru-RU" sz="2800" b="1" dirty="0" err="1" smtClean="0"/>
              <a:t>укладеним</a:t>
            </a:r>
            <a:r>
              <a:rPr lang="ru-RU" sz="2800" b="1" dirty="0" smtClean="0"/>
              <a:t> у </a:t>
            </a:r>
            <a:r>
              <a:rPr lang="ru-RU" sz="2800" b="1" dirty="0" err="1" smtClean="0"/>
              <a:t>місті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Зборів</a:t>
            </a:r>
            <a:r>
              <a:rPr lang="ru-RU" sz="2800" b="1" dirty="0" smtClean="0"/>
              <a:t> (</a:t>
            </a:r>
            <a:r>
              <a:rPr lang="ru-RU" sz="2800" b="1" dirty="0" err="1" smtClean="0"/>
              <a:t>теперішньої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Тернопільської</a:t>
            </a:r>
            <a:r>
              <a:rPr lang="ru-RU" sz="2800" b="1" dirty="0" smtClean="0"/>
              <a:t> обл.), </a:t>
            </a:r>
            <a:r>
              <a:rPr lang="ru-RU" sz="2800" b="1" dirty="0" err="1" smtClean="0"/>
              <a:t>який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дещо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обмежив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свавілля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магнатів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Україні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але</a:t>
            </a:r>
            <a:r>
              <a:rPr lang="ru-RU" sz="2800" b="1" dirty="0" smtClean="0"/>
              <a:t> не </a:t>
            </a:r>
            <a:r>
              <a:rPr lang="ru-RU" sz="2800" b="1" dirty="0" err="1" smtClean="0"/>
              <a:t>задовольнив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рядове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козацтво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селянство, над </a:t>
            </a:r>
            <a:r>
              <a:rPr lang="ru-RU" sz="2800" b="1" dirty="0" err="1" smtClean="0"/>
              <a:t>яким</a:t>
            </a:r>
            <a:r>
              <a:rPr lang="ru-RU" sz="2800" b="1" dirty="0" smtClean="0"/>
              <a:t> нависла </a:t>
            </a:r>
            <a:r>
              <a:rPr lang="ru-RU" sz="2800" b="1" dirty="0" err="1" smtClean="0"/>
              <a:t>загроза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відновлення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поневолення</a:t>
            </a:r>
            <a:r>
              <a:rPr lang="ru-RU" sz="2800" b="1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642918"/>
            <a:ext cx="6983407" cy="593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428992" y="214290"/>
            <a:ext cx="2400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Початкова</a:t>
            </a:r>
            <a:r>
              <a:rPr lang="ru-RU" b="1" dirty="0" smtClean="0">
                <a:solidFill>
                  <a:srgbClr val="002060"/>
                </a:solidFill>
              </a:rPr>
              <a:t> фаза </a:t>
            </a:r>
            <a:r>
              <a:rPr lang="ru-RU" b="1" dirty="0" err="1" smtClean="0">
                <a:solidFill>
                  <a:srgbClr val="002060"/>
                </a:solidFill>
              </a:rPr>
              <a:t>битви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4051861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86248" y="164305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 початку 1651 року </a:t>
            </a:r>
            <a:r>
              <a:rPr lang="ru-RU" b="1" dirty="0" err="1" smtClean="0">
                <a:solidFill>
                  <a:srgbClr val="002060"/>
                </a:solidFill>
              </a:rPr>
              <a:t>польсько-шляхетські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війська</a:t>
            </a:r>
            <a:r>
              <a:rPr lang="ru-RU" b="1" dirty="0" smtClean="0">
                <a:solidFill>
                  <a:srgbClr val="002060"/>
                </a:solidFill>
              </a:rPr>
              <a:t> походом на </a:t>
            </a:r>
            <a:r>
              <a:rPr lang="ru-RU" b="1" dirty="0" err="1" smtClean="0">
                <a:solidFill>
                  <a:srgbClr val="002060"/>
                </a:solidFill>
              </a:rPr>
              <a:t>Брацлавщину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Поділля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продовжили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війну</a:t>
            </a:r>
            <a:r>
              <a:rPr lang="ru-RU" b="1" dirty="0" smtClean="0">
                <a:solidFill>
                  <a:srgbClr val="002060"/>
                </a:solidFill>
              </a:rPr>
              <a:t>. Король Ян ІІ Казимир, </a:t>
            </a:r>
            <a:r>
              <a:rPr lang="ru-RU" b="1" dirty="0" err="1" smtClean="0">
                <a:solidFill>
                  <a:srgbClr val="002060"/>
                </a:solidFill>
              </a:rPr>
              <a:t>мобілізувавши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усі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свої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сили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протягом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місяця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збирав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армію</a:t>
            </a:r>
            <a:r>
              <a:rPr lang="ru-RU" b="1" dirty="0" smtClean="0">
                <a:solidFill>
                  <a:srgbClr val="002060"/>
                </a:solidFill>
              </a:rPr>
              <a:t> у </a:t>
            </a:r>
            <a:r>
              <a:rPr lang="ru-RU" b="1" dirty="0" err="1" smtClean="0">
                <a:solidFill>
                  <a:srgbClr val="002060"/>
                </a:solidFill>
              </a:rPr>
              <a:t>місті</a:t>
            </a:r>
            <a:r>
              <a:rPr lang="ru-RU" b="1" dirty="0" smtClean="0">
                <a:solidFill>
                  <a:srgbClr val="002060"/>
                </a:solidFill>
              </a:rPr>
              <a:t> Сокаль (</a:t>
            </a:r>
            <a:r>
              <a:rPr lang="ru-RU" b="1" dirty="0" err="1" smtClean="0">
                <a:solidFill>
                  <a:srgbClr val="002060"/>
                </a:solidFill>
              </a:rPr>
              <a:t>теперішньої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Львівської</a:t>
            </a:r>
            <a:r>
              <a:rPr lang="ru-RU" b="1" dirty="0" smtClean="0">
                <a:solidFill>
                  <a:srgbClr val="002060"/>
                </a:solidFill>
              </a:rPr>
              <a:t> обл.) </a:t>
            </a:r>
            <a:r>
              <a:rPr lang="ru-RU" b="1" dirty="0" err="1" smtClean="0">
                <a:solidFill>
                  <a:srgbClr val="002060"/>
                </a:solidFill>
              </a:rPr>
              <a:t>й</a:t>
            </a:r>
            <a:r>
              <a:rPr lang="ru-RU" b="1" dirty="0" smtClean="0">
                <a:solidFill>
                  <a:srgbClr val="002060"/>
                </a:solidFill>
              </a:rPr>
              <a:t> у </a:t>
            </a:r>
            <a:r>
              <a:rPr lang="ru-RU" b="1" dirty="0" err="1" smtClean="0">
                <a:solidFill>
                  <a:srgbClr val="002060"/>
                </a:solidFill>
              </a:rPr>
              <a:t>червні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перевів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її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під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місто</a:t>
            </a:r>
            <a:r>
              <a:rPr lang="ru-RU" b="1" dirty="0" smtClean="0">
                <a:solidFill>
                  <a:srgbClr val="002060"/>
                </a:solidFill>
              </a:rPr>
              <a:t> Берестечко, де на правому </a:t>
            </a:r>
            <a:r>
              <a:rPr lang="ru-RU" b="1" dirty="0" err="1" smtClean="0">
                <a:solidFill>
                  <a:srgbClr val="002060"/>
                </a:solidFill>
              </a:rPr>
              <a:t>березі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річки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Стир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було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влаштовано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укріплений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табір</a:t>
            </a:r>
            <a:r>
              <a:rPr lang="ru-RU" b="1" dirty="0" smtClean="0">
                <a:solidFill>
                  <a:srgbClr val="002060"/>
                </a:solidFill>
              </a:rPr>
              <a:t> 150-тисячної </a:t>
            </a:r>
            <a:r>
              <a:rPr lang="ru-RU" b="1" dirty="0" err="1" smtClean="0">
                <a:solidFill>
                  <a:srgbClr val="002060"/>
                </a:solidFill>
              </a:rPr>
              <a:t>польсько-шляхетської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армії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Військо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Б.Хмельницького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складалося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60 </a:t>
            </a:r>
            <a:r>
              <a:rPr lang="ru-RU" b="1" dirty="0" err="1" smtClean="0">
                <a:solidFill>
                  <a:srgbClr val="002060"/>
                </a:solidFill>
              </a:rPr>
              <a:t>тисяч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козаків</a:t>
            </a:r>
            <a:r>
              <a:rPr lang="ru-RU" b="1" dirty="0" smtClean="0">
                <a:solidFill>
                  <a:srgbClr val="002060"/>
                </a:solidFill>
              </a:rPr>
              <a:t>, 40 </a:t>
            </a:r>
            <a:r>
              <a:rPr lang="ru-RU" b="1" dirty="0" err="1" smtClean="0">
                <a:solidFill>
                  <a:srgbClr val="002060"/>
                </a:solidFill>
              </a:rPr>
              <a:t>тисяч</a:t>
            </a:r>
            <a:r>
              <a:rPr lang="ru-RU" b="1" dirty="0" smtClean="0">
                <a:solidFill>
                  <a:srgbClr val="002060"/>
                </a:solidFill>
              </a:rPr>
              <a:t> селян, </a:t>
            </a:r>
            <a:r>
              <a:rPr lang="ru-RU" b="1" dirty="0" err="1" smtClean="0">
                <a:solidFill>
                  <a:srgbClr val="002060"/>
                </a:solidFill>
              </a:rPr>
              <a:t>міщан</a:t>
            </a:r>
            <a:r>
              <a:rPr lang="ru-RU" b="1" dirty="0" smtClean="0">
                <a:solidFill>
                  <a:srgbClr val="002060"/>
                </a:solidFill>
              </a:rPr>
              <a:t> та </a:t>
            </a:r>
            <a:r>
              <a:rPr lang="ru-RU" b="1" dirty="0" err="1" smtClean="0">
                <a:solidFill>
                  <a:srgbClr val="002060"/>
                </a:solidFill>
              </a:rPr>
              <a:t>обозних</a:t>
            </a:r>
            <a:r>
              <a:rPr lang="ru-RU" b="1" dirty="0" smtClean="0">
                <a:solidFill>
                  <a:srgbClr val="002060"/>
                </a:solidFill>
              </a:rPr>
              <a:t> слуг, а </a:t>
            </a:r>
            <a:r>
              <a:rPr lang="ru-RU" b="1" dirty="0" err="1" smtClean="0">
                <a:solidFill>
                  <a:srgbClr val="002060"/>
                </a:solidFill>
              </a:rPr>
              <a:t>після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приєднання</a:t>
            </a:r>
            <a:r>
              <a:rPr lang="ru-RU" b="1" dirty="0" smtClean="0">
                <a:solidFill>
                  <a:srgbClr val="002060"/>
                </a:solidFill>
              </a:rPr>
              <a:t> 100 </a:t>
            </a:r>
            <a:r>
              <a:rPr lang="ru-RU" b="1" dirty="0" err="1" smtClean="0">
                <a:solidFill>
                  <a:srgbClr val="002060"/>
                </a:solidFill>
              </a:rPr>
              <a:t>тисяч</a:t>
            </a:r>
            <a:r>
              <a:rPr lang="ru-RU" b="1" dirty="0" smtClean="0">
                <a:solidFill>
                  <a:srgbClr val="002060"/>
                </a:solidFill>
              </a:rPr>
              <a:t> татар </a:t>
            </a:r>
            <a:r>
              <a:rPr lang="ru-RU" b="1" dirty="0" err="1" smtClean="0">
                <a:solidFill>
                  <a:srgbClr val="002060"/>
                </a:solidFill>
              </a:rPr>
              <a:t>сягало</a:t>
            </a:r>
            <a:r>
              <a:rPr lang="ru-RU" b="1" dirty="0" smtClean="0">
                <a:solidFill>
                  <a:srgbClr val="002060"/>
                </a:solidFill>
              </a:rPr>
              <a:t> 200 </a:t>
            </a:r>
            <a:r>
              <a:rPr lang="ru-RU" b="1" dirty="0" err="1" smtClean="0">
                <a:solidFill>
                  <a:srgbClr val="002060"/>
                </a:solidFill>
              </a:rPr>
              <a:t>тисяч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85728"/>
            <a:ext cx="48577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50112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Генеральна</a:t>
            </a:r>
            <a:r>
              <a:rPr lang="ru-RU" sz="2000" b="1" dirty="0" smtClean="0"/>
              <a:t> битва </a:t>
            </a:r>
            <a:r>
              <a:rPr lang="ru-RU" sz="2000" b="1" dirty="0" err="1" smtClean="0"/>
              <a:t>відбулася</a:t>
            </a:r>
            <a:r>
              <a:rPr lang="ru-RU" sz="2000" b="1" dirty="0" smtClean="0"/>
              <a:t> 30 </a:t>
            </a:r>
            <a:r>
              <a:rPr lang="ru-RU" sz="2000" b="1" dirty="0" err="1" smtClean="0"/>
              <a:t>червня</a:t>
            </a:r>
            <a:r>
              <a:rPr lang="ru-RU" sz="2000" b="1" dirty="0" smtClean="0"/>
              <a:t> 1651 року на полях </a:t>
            </a:r>
            <a:r>
              <a:rPr lang="ru-RU" sz="2000" b="1" dirty="0" err="1" smtClean="0"/>
              <a:t>сіл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Острів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Пляшева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Солонів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Митниця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теперішнього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Радивилівського</a:t>
            </a:r>
            <a:r>
              <a:rPr lang="ru-RU" sz="2000" b="1" dirty="0" smtClean="0"/>
              <a:t> р-ну, </a:t>
            </a:r>
            <a:r>
              <a:rPr lang="ru-RU" sz="2000" b="1" dirty="0" err="1" smtClean="0"/>
              <a:t>Рівненської</a:t>
            </a:r>
            <a:r>
              <a:rPr lang="ru-RU" sz="2000" b="1" dirty="0" smtClean="0"/>
              <a:t> обл.)</a:t>
            </a:r>
            <a:br>
              <a:rPr lang="ru-RU" sz="2000" b="1" dirty="0" smtClean="0"/>
            </a:br>
            <a:endParaRPr lang="ru-RU" sz="2000" b="1" dirty="0" smtClean="0"/>
          </a:p>
          <a:p>
            <a:r>
              <a:rPr lang="ru-RU" sz="2000" b="1" dirty="0" smtClean="0"/>
              <a:t>Перед битвою король </a:t>
            </a:r>
            <a:r>
              <a:rPr lang="ru-RU" sz="2000" b="1" dirty="0" err="1" smtClean="0"/>
              <a:t>поділив</a:t>
            </a:r>
            <a:r>
              <a:rPr lang="ru-RU" sz="2000" b="1" dirty="0" smtClean="0"/>
              <a:t> свою </a:t>
            </a:r>
            <a:r>
              <a:rPr lang="ru-RU" sz="2000" b="1" dirty="0" err="1" smtClean="0"/>
              <a:t>армію</a:t>
            </a:r>
            <a:r>
              <a:rPr lang="ru-RU" sz="2000" b="1" dirty="0" smtClean="0"/>
              <a:t> на три </a:t>
            </a:r>
            <a:r>
              <a:rPr lang="ru-RU" sz="2000" b="1" dirty="0" err="1" smtClean="0"/>
              <a:t>частини</a:t>
            </a:r>
            <a:r>
              <a:rPr lang="ru-RU" sz="2000" b="1" dirty="0" smtClean="0"/>
              <a:t>: </a:t>
            </a:r>
            <a:r>
              <a:rPr lang="ru-RU" sz="2000" b="1" dirty="0" err="1" smtClean="0"/>
              <a:t>ліве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крило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чолі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польським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гетьманом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М.Калиновським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українським</a:t>
            </a:r>
            <a:r>
              <a:rPr lang="ru-RU" sz="2000" b="1" dirty="0" smtClean="0"/>
              <a:t> магнатом, князем, </a:t>
            </a:r>
            <a:r>
              <a:rPr lang="ru-RU" sz="2000" b="1" dirty="0" err="1" smtClean="0"/>
              <a:t>воєводою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руським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Я.Вишневецьким</a:t>
            </a:r>
            <a:r>
              <a:rPr lang="ru-RU" sz="2000" b="1" dirty="0" smtClean="0"/>
              <a:t> стояло </a:t>
            </a:r>
            <a:r>
              <a:rPr lang="ru-RU" sz="2000" b="1" dirty="0" err="1" smtClean="0"/>
              <a:t>поблизу</a:t>
            </a:r>
            <a:r>
              <a:rPr lang="ru-RU" sz="2000" b="1" dirty="0" smtClean="0"/>
              <a:t> села </a:t>
            </a:r>
            <a:r>
              <a:rPr lang="ru-RU" sz="2000" b="1" dirty="0" err="1" smtClean="0"/>
              <a:t>Солонів</a:t>
            </a:r>
            <a:r>
              <a:rPr lang="ru-RU" sz="2000" b="1" dirty="0" smtClean="0"/>
              <a:t>; центр </a:t>
            </a:r>
            <a:r>
              <a:rPr lang="ru-RU" sz="2000" b="1" dirty="0" err="1" smtClean="0"/>
              <a:t>під</a:t>
            </a:r>
            <a:r>
              <a:rPr lang="ru-RU" sz="2000" b="1" dirty="0" smtClean="0"/>
              <a:t> командою короля </a:t>
            </a:r>
            <a:r>
              <a:rPr lang="ru-RU" sz="2000" b="1" dirty="0" err="1" smtClean="0"/>
              <a:t>із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зосередженою</a:t>
            </a:r>
            <a:r>
              <a:rPr lang="ru-RU" sz="2000" b="1" dirty="0" smtClean="0"/>
              <a:t> тут </a:t>
            </a:r>
            <a:r>
              <a:rPr lang="ru-RU" sz="2000" b="1" dirty="0" err="1" smtClean="0"/>
              <a:t>кіннотою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іноземною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піхотою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усією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артилерією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розташувався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схід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табору; праве </a:t>
            </a:r>
            <a:r>
              <a:rPr lang="ru-RU" sz="2000" b="1" dirty="0" err="1" smtClean="0"/>
              <a:t>крило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чолі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великим </a:t>
            </a:r>
            <a:r>
              <a:rPr lang="ru-RU" sz="2000" b="1" dirty="0" err="1" smtClean="0"/>
              <a:t>коронним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гетьманом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М.Потоцьким</a:t>
            </a:r>
            <a:r>
              <a:rPr lang="ru-RU" sz="2000" b="1" dirty="0" smtClean="0"/>
              <a:t> стояло </a:t>
            </a:r>
            <a:r>
              <a:rPr lang="ru-RU" sz="2000" b="1" dirty="0" err="1" smtClean="0"/>
              <a:t>під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лісом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Курасівщина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поблизу</a:t>
            </a:r>
            <a:r>
              <a:rPr lang="ru-RU" sz="2000" b="1" dirty="0" smtClean="0"/>
              <a:t> села </a:t>
            </a:r>
            <a:r>
              <a:rPr lang="ru-RU" sz="2000" b="1" dirty="0" err="1" smtClean="0"/>
              <a:t>Рідків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Козацько-селянська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армія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зайняла</a:t>
            </a:r>
            <a:r>
              <a:rPr lang="ru-RU" sz="2000" b="1" dirty="0" smtClean="0"/>
              <a:t> поля на </a:t>
            </a:r>
            <a:r>
              <a:rPr lang="ru-RU" sz="2000" b="1" dirty="0" err="1" smtClean="0"/>
              <a:t>захід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сіл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Острів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Пляшева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кримські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ординці</a:t>
            </a:r>
            <a:r>
              <a:rPr lang="ru-RU" sz="2000" b="1" dirty="0" smtClean="0"/>
              <a:t> – </a:t>
            </a:r>
            <a:r>
              <a:rPr lang="ru-RU" sz="2000" b="1" dirty="0" err="1" smtClean="0"/>
              <a:t>пагорб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між</a:t>
            </a:r>
            <a:r>
              <a:rPr lang="ru-RU" sz="2000" b="1" dirty="0" smtClean="0"/>
              <a:t> селами </a:t>
            </a:r>
            <a:r>
              <a:rPr lang="ru-RU" sz="2000" b="1" dirty="0" err="1" smtClean="0"/>
              <a:t>Острів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Митниця</a:t>
            </a:r>
            <a:r>
              <a:rPr lang="ru-RU" sz="2000" b="1" dirty="0" smtClean="0"/>
              <a:t>.</a:t>
            </a:r>
            <a:br>
              <a:rPr lang="ru-RU" sz="2000" b="1" dirty="0" smtClean="0"/>
            </a:br>
            <a:endParaRPr lang="ru-RU" sz="2000" b="1" dirty="0" smtClean="0"/>
          </a:p>
          <a:p>
            <a:r>
              <a:rPr lang="ru-RU" sz="2000" b="1" dirty="0" smtClean="0"/>
              <a:t>Битву </a:t>
            </a:r>
            <a:r>
              <a:rPr lang="ru-RU" sz="2000" b="1" dirty="0" err="1" smtClean="0"/>
              <a:t>розпочав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Я.Вишневецький</a:t>
            </a:r>
            <a:r>
              <a:rPr lang="ru-RU" sz="2000" b="1" dirty="0" smtClean="0"/>
              <a:t> атакою </a:t>
            </a:r>
            <a:r>
              <a:rPr lang="ru-RU" sz="2000" b="1" dirty="0" err="1" smtClean="0"/>
              <a:t>кінноти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козаків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Зазнавши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втрат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він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повернувся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попередні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позиції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Тоді</a:t>
            </a:r>
            <a:r>
              <a:rPr lang="ru-RU" sz="2000" b="1" dirty="0" smtClean="0"/>
              <a:t> король </a:t>
            </a:r>
            <a:r>
              <a:rPr lang="ru-RU" sz="2000" b="1" dirty="0" err="1" smtClean="0"/>
              <a:t>спрямував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центральну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частину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армії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кримських</a:t>
            </a:r>
            <a:r>
              <a:rPr lang="ru-RU" sz="2000" b="1" dirty="0" smtClean="0"/>
              <a:t> татар,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витримали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артилерійського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обстрілу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втекли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поля бою, </a:t>
            </a:r>
            <a:r>
              <a:rPr lang="ru-RU" sz="2000" b="1" dirty="0" err="1" smtClean="0"/>
              <a:t>підступно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захопивши</a:t>
            </a:r>
            <a:r>
              <a:rPr lang="ru-RU" sz="2000" b="1" dirty="0" smtClean="0"/>
              <a:t> в полон </a:t>
            </a:r>
            <a:r>
              <a:rPr lang="ru-RU" sz="2000" b="1" dirty="0" err="1" smtClean="0"/>
              <a:t>Б.Хмельницького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928670"/>
            <a:ext cx="6655251" cy="5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357422" y="357166"/>
            <a:ext cx="4914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Удар </a:t>
            </a:r>
            <a:r>
              <a:rPr lang="ru-RU" sz="2400" b="1" dirty="0" err="1" smtClean="0">
                <a:solidFill>
                  <a:srgbClr val="002060"/>
                </a:solidFill>
              </a:rPr>
              <a:t>королівських</a:t>
            </a:r>
            <a:r>
              <a:rPr lang="ru-RU" sz="2400" b="1" dirty="0" smtClean="0">
                <a:solidFill>
                  <a:srgbClr val="002060"/>
                </a:solidFill>
              </a:rPr>
              <a:t> сил </a:t>
            </a:r>
            <a:r>
              <a:rPr lang="ru-RU" sz="2400" b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втеча</a:t>
            </a:r>
            <a:r>
              <a:rPr lang="ru-RU" sz="2400" b="1" dirty="0" smtClean="0">
                <a:solidFill>
                  <a:srgbClr val="002060"/>
                </a:solidFill>
              </a:rPr>
              <a:t> татар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64" y="428604"/>
            <a:ext cx="85011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Битва </a:t>
            </a:r>
            <a:r>
              <a:rPr lang="ru-RU" sz="2000" b="1" dirty="0" err="1" smtClean="0"/>
              <a:t>тривала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ночі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але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шляхті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вдалося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зломити</a:t>
            </a:r>
            <a:r>
              <a:rPr lang="ru-RU" sz="2000" b="1" dirty="0" smtClean="0"/>
              <a:t> силу </a:t>
            </a:r>
            <a:r>
              <a:rPr lang="ru-RU" sz="2000" b="1" dirty="0" err="1" smtClean="0"/>
              <a:t>козацько-селянських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військ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чолі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полковниками </a:t>
            </a:r>
            <a:r>
              <a:rPr lang="ru-RU" sz="2000" b="1" dirty="0" err="1" smtClean="0"/>
              <a:t>І.Богуном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Ф.Джалалієм</a:t>
            </a:r>
            <a:r>
              <a:rPr lang="ru-RU" sz="2000" b="1" dirty="0" smtClean="0"/>
              <a:t>, М.Гладким та </a:t>
            </a:r>
            <a:r>
              <a:rPr lang="ru-RU" sz="2000" b="1" dirty="0" err="1" smtClean="0"/>
              <a:t>іншими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вночі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відступили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територію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сьогоднішнього</a:t>
            </a:r>
            <a:r>
              <a:rPr lang="ru-RU" sz="2000" b="1" dirty="0" smtClean="0"/>
              <a:t> села </a:t>
            </a:r>
            <a:r>
              <a:rPr lang="ru-RU" sz="2000" b="1" dirty="0" err="1" smtClean="0"/>
              <a:t>Острів</a:t>
            </a:r>
            <a:r>
              <a:rPr lang="ru-RU" sz="2000" b="1" dirty="0" smtClean="0"/>
              <a:t>, де на </a:t>
            </a:r>
            <a:r>
              <a:rPr lang="ru-RU" sz="2000" b="1" dirty="0" err="1" smtClean="0"/>
              <a:t>лівому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березі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річки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Пляшівки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навкруги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свого</a:t>
            </a:r>
            <a:r>
              <a:rPr lang="ru-RU" sz="2000" b="1" dirty="0" smtClean="0"/>
              <a:t> табору </a:t>
            </a:r>
            <a:r>
              <a:rPr lang="ru-RU" sz="2000" b="1" dirty="0" err="1" smtClean="0"/>
              <a:t>збудували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потужні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земляні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укріплення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протягом</a:t>
            </a:r>
            <a:r>
              <a:rPr lang="ru-RU" sz="2000" b="1" dirty="0" smtClean="0"/>
              <a:t> десяти </a:t>
            </a:r>
            <a:r>
              <a:rPr lang="ru-RU" sz="2000" b="1" dirty="0" err="1" smtClean="0"/>
              <a:t>днів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перебували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облозі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польсько-шляхетських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військ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Обраний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наказним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тимчасовим</a:t>
            </a:r>
            <a:r>
              <a:rPr lang="ru-RU" sz="2000" b="1" dirty="0" smtClean="0"/>
              <a:t>) </a:t>
            </a:r>
            <a:r>
              <a:rPr lang="ru-RU" sz="2000" b="1" dirty="0" err="1" smtClean="0"/>
              <a:t>гетьманом</a:t>
            </a:r>
            <a:r>
              <a:rPr lang="ru-RU" sz="2000" b="1" dirty="0" smtClean="0"/>
              <a:t> прославлений </a:t>
            </a:r>
            <a:r>
              <a:rPr lang="ru-RU" sz="2000" b="1" dirty="0" err="1" smtClean="0"/>
              <a:t>козацький</a:t>
            </a:r>
            <a:r>
              <a:rPr lang="ru-RU" sz="2000" b="1" dirty="0" smtClean="0"/>
              <a:t> полковник </a:t>
            </a:r>
            <a:r>
              <a:rPr lang="ru-RU" sz="2000" b="1" dirty="0" err="1" smtClean="0"/>
              <a:t>Іван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Богун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вирішив</a:t>
            </a:r>
            <a:r>
              <a:rPr lang="ru-RU" sz="2000" b="1" dirty="0" smtClean="0"/>
              <a:t> головне </a:t>
            </a:r>
            <a:r>
              <a:rPr lang="ru-RU" sz="2000" b="1" dirty="0" err="1" smtClean="0"/>
              <a:t>питання</a:t>
            </a:r>
            <a:r>
              <a:rPr lang="ru-RU" sz="2000" b="1" dirty="0" smtClean="0"/>
              <a:t> по </a:t>
            </a:r>
            <a:r>
              <a:rPr lang="ru-RU" sz="2000" b="1" dirty="0" err="1" smtClean="0"/>
              <a:t>врятуванню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армії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зброї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подальшої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боротьби</a:t>
            </a:r>
            <a:r>
              <a:rPr lang="ru-RU" sz="2000" b="1" dirty="0" smtClean="0"/>
              <a:t>. Для </a:t>
            </a:r>
            <a:r>
              <a:rPr lang="ru-RU" sz="2000" b="1" dirty="0" err="1" smtClean="0"/>
              <a:t>цього</a:t>
            </a:r>
            <a:r>
              <a:rPr lang="ru-RU" sz="2000" b="1" dirty="0" smtClean="0"/>
              <a:t> – треба </a:t>
            </a:r>
            <a:r>
              <a:rPr lang="ru-RU" sz="2000" b="1" dirty="0" err="1" smtClean="0"/>
              <a:t>було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вивести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війська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табору через </a:t>
            </a:r>
            <a:r>
              <a:rPr lang="ru-RU" sz="2000" b="1" dirty="0" err="1" smtClean="0"/>
              <a:t>річку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болота на </a:t>
            </a:r>
            <a:r>
              <a:rPr lang="ru-RU" sz="2000" b="1" dirty="0" err="1" smtClean="0"/>
              <a:t>її</a:t>
            </a:r>
            <a:r>
              <a:rPr lang="ru-RU" sz="2000" b="1" dirty="0" smtClean="0"/>
              <a:t> правому </a:t>
            </a:r>
            <a:r>
              <a:rPr lang="ru-RU" sz="2000" b="1" dirty="0" err="1" smtClean="0"/>
              <a:t>березі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Більшість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козацьких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полків</a:t>
            </a:r>
            <a:r>
              <a:rPr lang="ru-RU" sz="2000" b="1" dirty="0" smtClean="0"/>
              <a:t> 10 </a:t>
            </a:r>
            <a:r>
              <a:rPr lang="ru-RU" sz="2000" b="1" dirty="0" err="1" smtClean="0"/>
              <a:t>липня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вийшла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оточення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але</a:t>
            </a:r>
            <a:r>
              <a:rPr lang="ru-RU" sz="2000" b="1" dirty="0" smtClean="0"/>
              <a:t> на переправах через болото </a:t>
            </a:r>
            <a:r>
              <a:rPr lang="ru-RU" sz="2000" b="1" dirty="0" err="1" smtClean="0"/>
              <a:t>багато</a:t>
            </a:r>
            <a:r>
              <a:rPr lang="ru-RU" sz="2000" b="1" dirty="0" smtClean="0"/>
              <a:t> людей </a:t>
            </a:r>
            <a:r>
              <a:rPr lang="ru-RU" sz="2000" b="1" dirty="0" err="1" smtClean="0"/>
              <a:t>загинуло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козаки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втратили</a:t>
            </a:r>
            <a:r>
              <a:rPr lang="ru-RU" sz="2000" b="1" dirty="0" smtClean="0"/>
              <a:t> весь обоз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артилерію</a:t>
            </a:r>
            <a:r>
              <a:rPr lang="ru-RU" sz="2000" b="1" dirty="0" smtClean="0"/>
              <a:t>. Шляхта </a:t>
            </a:r>
            <a:r>
              <a:rPr lang="ru-RU" sz="2000" b="1" dirty="0" err="1" smtClean="0"/>
              <a:t>заволоділа</a:t>
            </a:r>
            <a:r>
              <a:rPr lang="ru-RU" sz="2000" b="1" dirty="0" smtClean="0"/>
              <a:t> табором </a:t>
            </a:r>
            <a:r>
              <a:rPr lang="ru-RU" sz="2000" b="1" dirty="0" err="1" smtClean="0"/>
              <a:t>із</a:t>
            </a:r>
            <a:r>
              <a:rPr lang="ru-RU" sz="2000" b="1" dirty="0" smtClean="0"/>
              <a:t> запасами </a:t>
            </a:r>
            <a:r>
              <a:rPr lang="ru-RU" sz="2000" b="1" dirty="0" err="1" smtClean="0"/>
              <a:t>харчів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зброї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але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переслідувати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відступаючих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поспішала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розійшлася</a:t>
            </a:r>
            <a:r>
              <a:rPr lang="ru-RU" sz="2000" b="1" dirty="0" smtClean="0"/>
              <a:t> по </a:t>
            </a:r>
            <a:r>
              <a:rPr lang="ru-RU" sz="2000" b="1" dirty="0" err="1" smtClean="0"/>
              <a:t>домівках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Королівські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війська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значно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зменшеному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складі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пішли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Київ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Козаки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селяни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вийшовши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оточення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відступили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Київщину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районі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міста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Біла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Церква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знову</a:t>
            </a:r>
            <a:r>
              <a:rPr lang="ru-RU" sz="2000" b="1" dirty="0" smtClean="0"/>
              <a:t> почали </a:t>
            </a:r>
            <a:r>
              <a:rPr lang="ru-RU" sz="2000" b="1" dirty="0" err="1" smtClean="0"/>
              <a:t>з’єднуватися</a:t>
            </a:r>
            <a:r>
              <a:rPr lang="ru-RU" sz="2000" b="1" dirty="0" smtClean="0"/>
              <a:t> у полки </a:t>
            </a:r>
            <a:r>
              <a:rPr lang="ru-RU" sz="2000" b="1" dirty="0" err="1" smtClean="0"/>
              <a:t>під</a:t>
            </a:r>
            <a:r>
              <a:rPr lang="ru-RU" sz="2000" b="1" dirty="0" smtClean="0"/>
              <a:t> проводом Богдана </a:t>
            </a:r>
            <a:r>
              <a:rPr lang="ru-RU" sz="2000" b="1" dirty="0" err="1" smtClean="0"/>
              <a:t>Хмельницького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який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визволившись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ханської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неволі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узявся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збирання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війська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організації</a:t>
            </a:r>
            <a:r>
              <a:rPr lang="ru-RU" sz="2000" b="1" dirty="0" smtClean="0"/>
              <a:t> оборони </a:t>
            </a:r>
            <a:r>
              <a:rPr lang="ru-RU" sz="2000" b="1" dirty="0" err="1" smtClean="0"/>
              <a:t>України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00042"/>
            <a:ext cx="7192750" cy="612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000364" y="0"/>
            <a:ext cx="32306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</a:rPr>
              <a:t>Кінцева</a:t>
            </a:r>
            <a:r>
              <a:rPr lang="ru-RU" sz="2800" b="1" dirty="0" smtClean="0">
                <a:solidFill>
                  <a:srgbClr val="002060"/>
                </a:solidFill>
              </a:rPr>
              <a:t> фаза </a:t>
            </a:r>
            <a:r>
              <a:rPr lang="ru-RU" sz="2800" b="1" dirty="0" err="1" smtClean="0">
                <a:solidFill>
                  <a:srgbClr val="002060"/>
                </a:solidFill>
              </a:rPr>
              <a:t>битви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500042"/>
            <a:ext cx="4283481" cy="608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03115"/>
            <a:ext cx="4214842" cy="592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21429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Виткалов</a:t>
            </a:r>
            <a:r>
              <a:rPr lang="ru-RU" b="1" dirty="0" smtClean="0">
                <a:solidFill>
                  <a:srgbClr val="0070C0"/>
                </a:solidFill>
              </a:rPr>
              <a:t> В.Г., </a:t>
            </a:r>
            <a:r>
              <a:rPr lang="ru-RU" b="1" dirty="0" err="1" smtClean="0">
                <a:solidFill>
                  <a:srgbClr val="0070C0"/>
                </a:solidFill>
              </a:rPr>
              <a:t>Пономарьова</a:t>
            </a:r>
            <a:r>
              <a:rPr lang="ru-RU" b="1" dirty="0" smtClean="0">
                <a:solidFill>
                  <a:srgbClr val="0070C0"/>
                </a:solidFill>
              </a:rPr>
              <a:t> Т.О. </a:t>
            </a:r>
            <a:r>
              <a:rPr lang="ru-RU" b="1" dirty="0" err="1" smtClean="0">
                <a:solidFill>
                  <a:srgbClr val="0070C0"/>
                </a:solidFill>
              </a:rPr>
              <a:t>Берестецька</a:t>
            </a:r>
            <a:r>
              <a:rPr lang="ru-RU" b="1" dirty="0" smtClean="0">
                <a:solidFill>
                  <a:srgbClr val="0070C0"/>
                </a:solidFill>
              </a:rPr>
              <a:t> битва 1651 року </a:t>
            </a:r>
            <a:r>
              <a:rPr lang="ru-RU" b="1" dirty="0" err="1" smtClean="0">
                <a:solidFill>
                  <a:srgbClr val="0070C0"/>
                </a:solidFill>
              </a:rPr>
              <a:t>мовою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документів</a:t>
            </a:r>
            <a:r>
              <a:rPr lang="ru-RU" b="1" dirty="0" smtClean="0">
                <a:solidFill>
                  <a:srgbClr val="0070C0"/>
                </a:solidFill>
              </a:rPr>
              <a:t>: за </a:t>
            </a:r>
            <a:r>
              <a:rPr lang="ru-RU" b="1" dirty="0" err="1" smtClean="0">
                <a:solidFill>
                  <a:srgbClr val="0070C0"/>
                </a:solidFill>
              </a:rPr>
              <a:t>матеріалами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наукової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спадщини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І.К.Свєшнікова</a:t>
            </a:r>
            <a:r>
              <a:rPr lang="ru-RU" b="1" dirty="0" smtClean="0">
                <a:solidFill>
                  <a:srgbClr val="0070C0"/>
                </a:solidFill>
              </a:rPr>
              <a:t>. </a:t>
            </a:r>
            <a:r>
              <a:rPr lang="ru-RU" b="1" dirty="0" err="1" smtClean="0">
                <a:solidFill>
                  <a:srgbClr val="0070C0"/>
                </a:solidFill>
              </a:rPr>
              <a:t>Хрестоматія</a:t>
            </a:r>
            <a:r>
              <a:rPr lang="ru-RU" b="1" dirty="0" smtClean="0">
                <a:solidFill>
                  <a:srgbClr val="0070C0"/>
                </a:solidFill>
              </a:rPr>
              <a:t>. – </a:t>
            </a:r>
            <a:r>
              <a:rPr lang="ru-RU" b="1" dirty="0" err="1" smtClean="0">
                <a:solidFill>
                  <a:srgbClr val="0070C0"/>
                </a:solidFill>
              </a:rPr>
              <a:t>Рівне</a:t>
            </a:r>
            <a:r>
              <a:rPr lang="ru-RU" b="1" dirty="0" smtClean="0">
                <a:solidFill>
                  <a:srgbClr val="0070C0"/>
                </a:solidFill>
              </a:rPr>
              <a:t>: РДГУ, 2005 – 404 с.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5429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Свєшніков</a:t>
            </a:r>
            <a:r>
              <a:rPr lang="ru-RU" b="1" dirty="0" smtClean="0">
                <a:solidFill>
                  <a:srgbClr val="0070C0"/>
                </a:solidFill>
              </a:rPr>
              <a:t> І.К. Битва </a:t>
            </a:r>
            <a:r>
              <a:rPr lang="ru-RU" b="1" dirty="0" err="1" smtClean="0">
                <a:solidFill>
                  <a:srgbClr val="0070C0"/>
                </a:solidFill>
              </a:rPr>
              <a:t>під</a:t>
            </a:r>
            <a:r>
              <a:rPr lang="ru-RU" b="1" dirty="0" smtClean="0">
                <a:solidFill>
                  <a:srgbClr val="0070C0"/>
                </a:solidFill>
              </a:rPr>
              <a:t> Берестечком. – </a:t>
            </a:r>
            <a:r>
              <a:rPr lang="ru-RU" b="1" dirty="0" err="1" smtClean="0">
                <a:solidFill>
                  <a:srgbClr val="0070C0"/>
                </a:solidFill>
              </a:rPr>
              <a:t>Львів</a:t>
            </a:r>
            <a:r>
              <a:rPr lang="ru-RU" b="1" dirty="0" smtClean="0">
                <a:solidFill>
                  <a:srgbClr val="0070C0"/>
                </a:solidFill>
              </a:rPr>
              <a:t>: Слово, 1992. – 304 с.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622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</cp:revision>
  <dcterms:created xsi:type="dcterms:W3CDTF">2011-12-14T19:25:21Z</dcterms:created>
  <dcterms:modified xsi:type="dcterms:W3CDTF">2011-12-14T20:33:17Z</dcterms:modified>
</cp:coreProperties>
</file>